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5" r:id="rId1"/>
  </p:sldMasterIdLst>
  <p:notesMasterIdLst>
    <p:notesMasterId r:id="rId30"/>
  </p:notesMasterIdLst>
  <p:sldIdLst>
    <p:sldId id="2991" r:id="rId2"/>
    <p:sldId id="257" r:id="rId3"/>
    <p:sldId id="258" r:id="rId4"/>
    <p:sldId id="259" r:id="rId5"/>
    <p:sldId id="260" r:id="rId6"/>
    <p:sldId id="268" r:id="rId7"/>
    <p:sldId id="3002" r:id="rId8"/>
    <p:sldId id="262" r:id="rId9"/>
    <p:sldId id="3010" r:id="rId10"/>
    <p:sldId id="3011" r:id="rId11"/>
    <p:sldId id="3009" r:id="rId12"/>
    <p:sldId id="2995" r:id="rId13"/>
    <p:sldId id="2998" r:id="rId14"/>
    <p:sldId id="3001" r:id="rId15"/>
    <p:sldId id="3003" r:id="rId16"/>
    <p:sldId id="3004" r:id="rId17"/>
    <p:sldId id="3005" r:id="rId18"/>
    <p:sldId id="3016" r:id="rId19"/>
    <p:sldId id="3012" r:id="rId20"/>
    <p:sldId id="3017" r:id="rId21"/>
    <p:sldId id="3018" r:id="rId22"/>
    <p:sldId id="3014" r:id="rId23"/>
    <p:sldId id="3013" r:id="rId24"/>
    <p:sldId id="264" r:id="rId25"/>
    <p:sldId id="2994" r:id="rId26"/>
    <p:sldId id="265" r:id="rId27"/>
    <p:sldId id="3006" r:id="rId28"/>
    <p:sldId id="3007" r:id="rId29"/>
  </p:sldIdLst>
  <p:sldSz cx="10693400" cy="7561263"/>
  <p:notesSz cx="6858000" cy="9144000"/>
  <p:embeddedFontLst>
    <p:embeddedFont>
      <p:font typeface="Pretendard" panose="02000503000000020004" pitchFamily="2" charset="-127"/>
      <p:regular r:id="rId31"/>
      <p:bold r:id="rId32"/>
    </p:embeddedFont>
    <p:embeddedFont>
      <p:font typeface="Pretendard Bold" panose="02000803000000020004" pitchFamily="2" charset="-127"/>
      <p:bold r:id="rId33"/>
    </p:embeddedFont>
    <p:embeddedFont>
      <p:font typeface="Pretendard ExtraBold" panose="02000903000000020004" pitchFamily="2" charset="-127"/>
      <p:bold r:id="rId34"/>
    </p:embeddedFont>
    <p:embeddedFont>
      <p:font typeface="Pretendard ExtraLight" panose="02000303000000020004" pitchFamily="2" charset="-127"/>
      <p:regular r:id="rId35"/>
    </p:embeddedFont>
    <p:embeddedFont>
      <p:font typeface="Pretendard Medium" panose="02000603000000020004" pitchFamily="2" charset="-127"/>
      <p:regular r:id="rId36"/>
    </p:embeddedFont>
    <p:embeddedFont>
      <p:font typeface="Pretendard Thin" panose="02000203000000020004" pitchFamily="2" charset="-127"/>
      <p:regular r:id="rId37"/>
    </p:embeddedFont>
    <p:embeddedFont>
      <p:font typeface="나눔고딕" panose="020D0604000000000000" pitchFamily="50" charset="-127"/>
      <p:regular r:id="rId38"/>
      <p:bold r:id="rId39"/>
    </p:embeddedFont>
    <p:embeddedFont>
      <p:font typeface="나눔스퀘어" panose="020B0600000101010101" pitchFamily="50" charset="-127"/>
      <p:regular r:id="rId40"/>
    </p:embeddedFont>
    <p:embeddedFont>
      <p:font typeface="나눔스퀘어 Bold" panose="020B0600000101010101" pitchFamily="50" charset="-127"/>
      <p:bold r:id="rId41"/>
    </p:embeddedFont>
    <p:embeddedFont>
      <p:font typeface="나눔스퀘어 Light" panose="020B0600000101010101" pitchFamily="50" charset="-127"/>
      <p:regular r:id="rId42"/>
    </p:embeddedFont>
  </p:embeddedFontLst>
  <p:defaultTextStyle>
    <a:defPPr>
      <a:defRPr lang="ko-KR"/>
    </a:defPPr>
    <a:lvl1pPr marL="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>
          <p15:clr>
            <a:srgbClr val="A4A3A4"/>
          </p15:clr>
        </p15:guide>
        <p15:guide id="2" orient="horz" pos="1383">
          <p15:clr>
            <a:srgbClr val="A4A3A4"/>
          </p15:clr>
        </p15:guide>
        <p15:guide id="3" orient="horz" pos="4649">
          <p15:clr>
            <a:srgbClr val="A4A3A4"/>
          </p15:clr>
        </p15:guide>
        <p15:guide id="4" orient="horz" pos="371">
          <p15:clr>
            <a:srgbClr val="A4A3A4"/>
          </p15:clr>
        </p15:guide>
        <p15:guide id="5" orient="horz" pos="4468">
          <p15:clr>
            <a:srgbClr val="A4A3A4"/>
          </p15:clr>
        </p15:guide>
        <p15:guide id="6" orient="horz" pos="703">
          <p15:clr>
            <a:srgbClr val="A4A3A4"/>
          </p15:clr>
        </p15:guide>
        <p15:guide id="7" pos="3368">
          <p15:clr>
            <a:srgbClr val="A4A3A4"/>
          </p15:clr>
        </p15:guide>
        <p15:guide id="8" pos="420">
          <p15:clr>
            <a:srgbClr val="A4A3A4"/>
          </p15:clr>
        </p15:guide>
        <p15:guide id="9" pos="2942">
          <p15:clr>
            <a:srgbClr val="A4A3A4"/>
          </p15:clr>
        </p15:guide>
        <p15:guide id="10" pos="3776">
          <p15:clr>
            <a:srgbClr val="A4A3A4"/>
          </p15:clr>
        </p15:guide>
        <p15:guide id="11" pos="6311">
          <p15:clr>
            <a:srgbClr val="A4A3A4"/>
          </p15:clr>
        </p15:guide>
        <p15:guide id="12" pos="179">
          <p15:clr>
            <a:srgbClr val="A4A3A4"/>
          </p15:clr>
        </p15:guide>
        <p15:guide id="13" pos="6625">
          <p15:clr>
            <a:srgbClr val="A4A3A4"/>
          </p15:clr>
        </p15:guide>
        <p15:guide id="14" pos="654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D5D"/>
    <a:srgbClr val="7ABAF3"/>
    <a:srgbClr val="4386F0"/>
    <a:srgbClr val="00D0AB"/>
    <a:srgbClr val="7CBBF3"/>
    <a:srgbClr val="4285F0"/>
    <a:srgbClr val="FCFCFC"/>
    <a:srgbClr val="FFFFFF"/>
    <a:srgbClr val="00B0F0"/>
    <a:srgbClr val="3F7E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12" autoAdjust="0"/>
    <p:restoredTop sz="69444" autoAdjust="0"/>
  </p:normalViewPr>
  <p:slideViewPr>
    <p:cSldViewPr>
      <p:cViewPr varScale="1">
        <p:scale>
          <a:sx n="75" d="100"/>
          <a:sy n="75" d="100"/>
        </p:scale>
        <p:origin x="1205" y="48"/>
      </p:cViewPr>
      <p:guideLst>
        <p:guide orient="horz" pos="2382"/>
        <p:guide orient="horz" pos="1383"/>
        <p:guide orient="horz" pos="4649"/>
        <p:guide orient="horz" pos="371"/>
        <p:guide orient="horz" pos="4468"/>
        <p:guide orient="horz" pos="703"/>
        <p:guide pos="3368"/>
        <p:guide pos="420"/>
        <p:guide pos="2942"/>
        <p:guide pos="3776"/>
        <p:guide pos="6311"/>
        <p:guide pos="179"/>
        <p:guide pos="6625"/>
        <p:guide pos="6543"/>
      </p:guideLst>
    </p:cSldViewPr>
  </p:slideViewPr>
  <p:outlineViewPr>
    <p:cViewPr>
      <p:scale>
        <a:sx n="33" d="100"/>
        <a:sy n="33" d="100"/>
      </p:scale>
      <p:origin x="0" y="-224028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00" d="100"/>
          <a:sy n="100" d="100"/>
        </p:scale>
        <p:origin x="161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jpe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1pPr>
          </a:lstStyle>
          <a:p>
            <a:fld id="{687A3115-C41F-4442-8238-2767108DA873}" type="datetimeFigureOut">
              <a:rPr lang="ko-KR" altLang="en-US" smtClean="0"/>
              <a:pPr/>
              <a:t>2024-05-24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1pPr>
          </a:lstStyle>
          <a:p>
            <a:fld id="{F6A2D0F3-3523-409E-8E4D-829B2C4F4DC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491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Pretendard Medium" panose="02000603000000020004" pitchFamily="2" charset="-127"/>
        <a:ea typeface="Pretendard Medium" panose="02000603000000020004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Pretendard Medium" panose="02000603000000020004" pitchFamily="2" charset="-127"/>
        <a:ea typeface="Pretendard Medium" panose="02000603000000020004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Pretendard Medium" panose="02000603000000020004" pitchFamily="2" charset="-127"/>
        <a:ea typeface="Pretendard Medium" panose="02000603000000020004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Pretendard Medium" panose="02000603000000020004" pitchFamily="2" charset="-127"/>
        <a:ea typeface="Pretendard Medium" panose="02000603000000020004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Pretendard Medium" panose="02000603000000020004" pitchFamily="2" charset="-127"/>
        <a:ea typeface="Pretendard Medium" panose="02000603000000020004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기획 배경</a:t>
            </a:r>
            <a:endParaRPr lang="en-US" altLang="ko-KR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endParaRPr lang="ko-KR" altLang="en-US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건강에 대한 관심 증가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최근 들어 건강에 대한 관심이 많이 증가하고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많은 사람들이 운동과 건강한 식습관을 통해 건강을 관리하려고 노력하고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이런 트렌드는 우리 프로젝트의 출발점이 되었습니다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데이터 기반 헬스케어의 중요성</a:t>
            </a: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cs typeface="+mn-cs"/>
              </a:rPr>
              <a:t>인바디와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 같은 신체 분석 도구는 개인의 건강 상태를 정확히 파악하는 데 큰 도움이 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우리는 이러한 데이터를 활용하여 개인 맞춤형 건강 관리 서비스를 제공하고자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식습관과 운동의 균형 필요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건강을 유지하려면 균형 잡힌 식단과 운동이 중요합니다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하지만 많은 사람들이 자신의 상태에 맞는 방법을 찾는 데 어려움을 겪습니다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우리는 이를 해결하고자 맞춤형 헬스케어 서비스를 기획했습니다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목표</a:t>
            </a:r>
            <a:endParaRPr lang="en-US" altLang="ko-KR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endParaRPr lang="ko-KR" altLang="en-US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개인 맞춤형 건강 관리 제공</a:t>
            </a: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cs typeface="+mn-cs"/>
              </a:rPr>
              <a:t>인바디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 분석 결과를 바탕으로 개인 맞춤형 운동 영상을 추천하여 각자에게 맞는 운동을 쉽게 찾고 실천할 수 있게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목적과 기호에 맞춘 식단 추천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개인의 건강 목표와 기호에 맞춘 식단을 추천하여 지속 가능한 건강 관리를 지원합니다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데이터 기반의 지속적 건강 관리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사용자의 건강 상태 변화를 모니터링하고 피드백을 제공하여 장기적인 건강 관리를 돕습니다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E8AD1A-DA91-474C-B3B0-C38BD5380CB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8241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400" b="1" i="0" kern="1200" dirty="0">
                <a:solidFill>
                  <a:schemeClr val="tx1"/>
                </a:solidFill>
                <a:effectLst/>
                <a:cs typeface="+mn-cs"/>
              </a:rPr>
              <a:t>헬스케어 시장 동향</a:t>
            </a:r>
            <a:endParaRPr lang="en-US" altLang="ko-KR" sz="14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endParaRPr lang="ko-KR" altLang="en-US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디지털 헬스케어의 성장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디지털 헬스케어 시장은 빠르게 성장하고 있으며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특히 개인 맞춤형 서비스에 대한 수요가 증가하고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헬스케어 서비스의 접근성 향상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최근 헬스케어 서비스는 더욱 접근 가능해졌습니다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온라인 플랫폼과 모바일 앱을 통해 누구나 쉽게 건강 정보를 얻고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전문적인 건강 관리를 받을 수 있는 시대가 되었습니다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이는 다양한 연령대와 계층에서 헬스케어 서비스를 이용할 수 있게 하여 시장의 확대를 이끌고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경쟁 분석</a:t>
            </a:r>
            <a:endParaRPr lang="en-US" altLang="ko-KR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endParaRPr lang="ko-KR" altLang="en-US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주요 경쟁사</a:t>
            </a:r>
          </a:p>
          <a:p>
            <a:r>
              <a:rPr lang="en-US" altLang="ko-KR" sz="1200" b="1" i="0" kern="1200" dirty="0" err="1">
                <a:solidFill>
                  <a:schemeClr val="tx1"/>
                </a:solidFill>
                <a:effectLst/>
                <a:cs typeface="+mn-cs"/>
              </a:rPr>
              <a:t>Noom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개인 맞춤형 다이어트 및 건강 관리 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r>
              <a:rPr lang="en-US" altLang="ko-KR" sz="1200" b="1" i="0" kern="1200" dirty="0" err="1">
                <a:solidFill>
                  <a:schemeClr val="tx1"/>
                </a:solidFill>
                <a:effectLst/>
                <a:cs typeface="+mn-cs"/>
              </a:rPr>
              <a:t>MyFitnessPal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식단 및 운동 추적 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차별화 전략</a:t>
            </a:r>
          </a:p>
          <a:p>
            <a:r>
              <a:rPr lang="ko-KR" altLang="en-US" sz="1200" b="1" i="0" kern="1200" dirty="0" err="1">
                <a:solidFill>
                  <a:schemeClr val="tx1"/>
                </a:solidFill>
                <a:effectLst/>
                <a:cs typeface="+mn-cs"/>
              </a:rPr>
              <a:t>인바디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 데이터 활용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: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cs typeface="+mn-cs"/>
              </a:rPr>
              <a:t>인바디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 데이터 통해 과학적이고 효과적인 건강 관리 솔루션 제공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개인화된 서비스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각 개인의 목표와 기호를 반영한 맞춤형 서비스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커뮤니티 기능 강화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사용자 간의 정보 공유와 동기 부여를 위한 커뮤니티 기능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E8AD1A-DA91-474C-B3B0-C38BD5380CB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811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기대효과</a:t>
            </a:r>
            <a:endParaRPr lang="en-US" altLang="ko-KR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endParaRPr lang="en-US" altLang="ko-KR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개인 맞춤형 건강 관리의 향상</a:t>
            </a:r>
            <a:endParaRPr lang="en-US" altLang="ko-KR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endParaRPr lang="ko-KR" altLang="en-US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cs typeface="+mn-cs"/>
              </a:rPr>
              <a:t>1.</a:t>
            </a:r>
            <a:r>
              <a:rPr lang="en-US" altLang="ko-KR" sz="1200" b="1" i="0" kern="1200" baseline="0" dirty="0">
                <a:solidFill>
                  <a:schemeClr val="tx1"/>
                </a:solidFill>
                <a:effectLst/>
                <a:cs typeface="+mn-cs"/>
              </a:rPr>
              <a:t>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개인화된 운동 및 식단 계획 제공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사용자가 자신의 건강 목표를 더 효과적으로 달성할 수 있게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cs typeface="+mn-cs"/>
              </a:rPr>
              <a:t>2.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효과적인 건강 관리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정확한 데이터 기반의 건강 관리로 체중 관리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근육 강화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체지방 감소 등을 실현할 수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사용자 만족도 및 참여도 증대</a:t>
            </a:r>
            <a:endParaRPr lang="en-US" altLang="ko-KR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endParaRPr lang="ko-KR" altLang="en-US" sz="1200" b="1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cs typeface="+mn-cs"/>
              </a:rPr>
              <a:t>1.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사용자 경험 개선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개인 맞춤형 서비스로 높은 사용자 만족도를 유도합니다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cs typeface="+mn-cs"/>
              </a:rPr>
              <a:t>2.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커뮤니티 형성 및 동기 부여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사용자 간의 정보 공유와 전문가 지원을 통해 지속적인 동기 부여를 제공합니다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cs typeface="+mn-cs"/>
            </a:endParaRPr>
          </a:p>
          <a:p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사업적 효과</a:t>
            </a: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cs typeface="+mn-cs"/>
              </a:rPr>
              <a:t>1.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데이터 기반의 새로운 서비스 개발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사용자 데이터 분석을 통해 지속적인 서비스 개선과 확장이 가능합니다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cs typeface="+mn-cs"/>
              </a:rPr>
              <a:t>2.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cs typeface="+mn-cs"/>
              </a:rPr>
              <a:t>광고를 통한 수익 창출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광고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cs typeface="+mn-cs"/>
              </a:rPr>
              <a:t>부가 서비스 및 프리미엄 기능을 통한 추가적인 수익 창출이 가능합니다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E8AD1A-DA91-474C-B3B0-C38BD5380CB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551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C92A0D9-5ABE-0C59-645F-A3B89EE77401}"/>
              </a:ext>
            </a:extLst>
          </p:cNvPr>
          <p:cNvSpPr/>
          <p:nvPr userDrawn="1"/>
        </p:nvSpPr>
        <p:spPr>
          <a:xfrm>
            <a:off x="0" y="-1"/>
            <a:ext cx="10693400" cy="7561263"/>
          </a:xfrm>
          <a:prstGeom prst="rect">
            <a:avLst/>
          </a:prstGeom>
          <a:gradFill flip="none" rotWithShape="1">
            <a:gsLst>
              <a:gs pos="0">
                <a:srgbClr val="4285F0"/>
              </a:gs>
              <a:gs pos="100000">
                <a:srgbClr val="7CBBF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latin typeface="Pretendard Medium" panose="02000603000000020004" pitchFamily="2" charset="-127"/>
              <a:ea typeface="Pretendard Medium" panose="02000603000000020004" pitchFamily="2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E21A665-627D-596D-EE9E-ABEE9143D6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6675" y="1238250"/>
            <a:ext cx="8020050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B321E3-491B-83E9-F985-08B21A0D70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6675" y="3971925"/>
            <a:ext cx="8020050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0D53A8-BC8B-FEAC-EA1E-E58D70516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3BC58-0652-41AC-B1AA-F4A9285BF0E7}" type="datetimeFigureOut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9FAF9D-0160-2B33-C4A9-D1AF725AD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75DBBD-9638-9752-E2AD-FCB457E6A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C9C1B-95F7-4A81-ABAC-7903E7130F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951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290BE-3476-7F03-C639-C7911CB65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363760-8494-A2F8-C549-3C99E2488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BA4281-3171-E10C-3B28-0E5F84E5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3BC58-0652-41AC-B1AA-F4A9285BF0E7}" type="datetimeFigureOut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BF1879-21A2-FDEB-B8BF-275334D4D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14C9C2-8509-752F-46CD-F31ABB45C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C9C1B-95F7-4A81-ABAC-7903E7130F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577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0A1CCB5-126E-F574-93C4-D8CA1E035C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653338" y="403225"/>
            <a:ext cx="2305050" cy="640715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471DEF-0910-2B7C-C9CE-9AC571A17F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35013" y="403225"/>
            <a:ext cx="6765925" cy="64071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931567-4195-468A-D20D-9100FE2DF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3BC58-0652-41AC-B1AA-F4A9285BF0E7}" type="datetimeFigureOut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5314C6-24BB-3FE2-29AF-C08A9C5B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2AABA3-A3B2-EF27-0476-1F650E2B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C9C1B-95F7-4A81-ABAC-7903E7130F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5399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90205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-2019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rgbClr val="00B0F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786560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7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5E9A7AF0-5D80-4766-9B1F-B0BC0B6BCE8C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89877" y="396255"/>
            <a:ext cx="4724775" cy="184666"/>
          </a:xfrm>
        </p:spPr>
        <p:txBody>
          <a:bodyPr anchor="ctr">
            <a:noAutofit/>
          </a:bodyPr>
          <a:lstStyle>
            <a:lvl1pPr marL="0" indent="0">
              <a:buNone/>
              <a:defRPr lang="ko-KR" altLang="en-US" sz="800" b="0" kern="1200" dirty="0">
                <a:solidFill>
                  <a:prstClr val="white">
                    <a:lumMod val="50000"/>
                  </a:prst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Verdana" panose="020B0604030504040204" pitchFamily="34" charset="0"/>
              </a:defRPr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5493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-2019-03-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rgbClr val="00B0F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786560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7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5E9A7AF0-5D80-4766-9B1F-B0BC0B6BCE8C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89877" y="396255"/>
            <a:ext cx="4724775" cy="184666"/>
          </a:xfrm>
        </p:spPr>
        <p:txBody>
          <a:bodyPr anchor="ctr">
            <a:noAutofit/>
          </a:bodyPr>
          <a:lstStyle>
            <a:lvl1pPr marL="0" indent="0">
              <a:buNone/>
              <a:defRPr lang="ko-KR" altLang="en-US" sz="800" b="0" kern="1200" dirty="0">
                <a:solidFill>
                  <a:prstClr val="white">
                    <a:lumMod val="50000"/>
                  </a:prst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Verdana" panose="020B0604030504040204" pitchFamily="34" charset="0"/>
              </a:defRPr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20">
            <a:extLst>
              <a:ext uri="{FF2B5EF4-FFF2-40B4-BE49-F238E27FC236}">
                <a16:creationId xmlns:a16="http://schemas.microsoft.com/office/drawing/2014/main" id="{76B55F71-A8D9-4FF1-AD24-0ED328CE8326}"/>
              </a:ext>
            </a:extLst>
          </p:cNvPr>
          <p:cNvCxnSpPr/>
          <p:nvPr userDrawn="1"/>
        </p:nvCxnSpPr>
        <p:spPr>
          <a:xfrm>
            <a:off x="0" y="7343859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63BED5D8-8428-49FB-AABB-457FD7DA3261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189877" y="7343858"/>
            <a:ext cx="10503523" cy="217405"/>
          </a:xfrm>
        </p:spPr>
        <p:txBody>
          <a:bodyPr anchor="ctr">
            <a:noAutofit/>
          </a:bodyPr>
          <a:lstStyle>
            <a:lvl1pPr marL="0" indent="0" algn="r">
              <a:buNone/>
              <a:defRPr lang="ko-KR" altLang="en-US" sz="800" b="0" kern="1200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Verdana" panose="020B0604030504040204" pitchFamily="34" charset="0"/>
              </a:defRPr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500588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-2018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rgbClr val="00B0F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972319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7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5E9A7AF0-5D80-4766-9B1F-B0BC0B6BCE8C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89877" y="396255"/>
            <a:ext cx="4724775" cy="184666"/>
          </a:xfrm>
        </p:spPr>
        <p:txBody>
          <a:bodyPr anchor="ctr">
            <a:noAutofit/>
          </a:bodyPr>
          <a:lstStyle>
            <a:lvl1pPr marL="0" indent="0">
              <a:buNone/>
              <a:defRPr lang="ko-KR" altLang="en-US" sz="800" b="0" kern="1200" dirty="0">
                <a:solidFill>
                  <a:prstClr val="white">
                    <a:lumMod val="50000"/>
                  </a:prst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Verdana" panose="020B0604030504040204" pitchFamily="34" charset="0"/>
              </a:defRPr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8625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-2018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972319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10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9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E9027443-0ABC-4A92-8E34-42E633160D9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89877" y="396255"/>
            <a:ext cx="4724775" cy="184666"/>
          </a:xfrm>
        </p:spPr>
        <p:txBody>
          <a:bodyPr anchor="ctr">
            <a:noAutofit/>
          </a:bodyPr>
          <a:lstStyle>
            <a:lvl1pPr marL="0" indent="0">
              <a:buNone/>
              <a:defRPr lang="ko-KR" altLang="en-US" sz="800" b="0" kern="1200" dirty="0">
                <a:solidFill>
                  <a:prstClr val="white">
                    <a:lumMod val="50000"/>
                  </a:prst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Verdana" panose="020B0604030504040204" pitchFamily="34" charset="0"/>
              </a:defRPr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548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-2018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chemeClr val="accent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972319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10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9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79D1F77D-4914-453D-8907-5635937C872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89877" y="396255"/>
            <a:ext cx="4724775" cy="184666"/>
          </a:xfrm>
        </p:spPr>
        <p:txBody>
          <a:bodyPr anchor="ctr">
            <a:noAutofit/>
          </a:bodyPr>
          <a:lstStyle>
            <a:lvl1pPr marL="0" indent="0">
              <a:buNone/>
              <a:defRPr lang="ko-KR" altLang="en-US" sz="800" b="0" kern="1200" dirty="0">
                <a:solidFill>
                  <a:prstClr val="white">
                    <a:lumMod val="50000"/>
                  </a:prst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Verdana" panose="020B0604030504040204" pitchFamily="34" charset="0"/>
              </a:defRPr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3189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34670" y="972319"/>
            <a:ext cx="9624060" cy="5782060"/>
          </a:xfrm>
        </p:spPr>
        <p:txBody>
          <a:bodyPr>
            <a:normAutofit/>
          </a:bodyPr>
          <a:lstStyle>
            <a:lvl1pPr marL="88900" indent="-88900">
              <a:lnSpc>
                <a:spcPct val="150000"/>
              </a:lnSpc>
              <a:defRPr sz="1400" baseline="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246062" indent="0">
              <a:lnSpc>
                <a:spcPct val="150000"/>
              </a:lnSpc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509588" indent="0">
              <a:lnSpc>
                <a:spcPct val="150000"/>
              </a:lnSpc>
              <a:buFont typeface="나눔고딕" panose="020D0604000000000000" pitchFamily="50" charset="-127"/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1564584" indent="0">
              <a:lnSpc>
                <a:spcPct val="150000"/>
              </a:lnSpc>
              <a:buNone/>
              <a:defRPr sz="1000"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2086112" indent="0">
              <a:lnSpc>
                <a:spcPct val="150000"/>
              </a:lnSpc>
              <a:buNone/>
              <a:defRPr sz="1000"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</a:p>
          <a:p>
            <a:pPr lvl="0"/>
            <a:endParaRPr lang="ko-KR" altLang="en-US" dirty="0"/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49426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ck New 2018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972319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10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9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8948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653AE019-B885-8825-0892-B4363C5A950A}"/>
              </a:ext>
            </a:extLst>
          </p:cNvPr>
          <p:cNvSpPr/>
          <p:nvPr userDrawn="1"/>
        </p:nvSpPr>
        <p:spPr>
          <a:xfrm>
            <a:off x="0" y="0"/>
            <a:ext cx="10693400" cy="1460500"/>
          </a:xfrm>
          <a:prstGeom prst="rect">
            <a:avLst/>
          </a:prstGeom>
          <a:gradFill flip="none" rotWithShape="1">
            <a:gsLst>
              <a:gs pos="0">
                <a:srgbClr val="4285F0"/>
              </a:gs>
              <a:gs pos="100000">
                <a:srgbClr val="7CBBF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latin typeface="Pretendard Medium" panose="02000603000000020004" pitchFamily="2" charset="-127"/>
              <a:ea typeface="Pretendard Medium" panose="02000603000000020004" pitchFamily="2" charset="-127"/>
            </a:endParaRPr>
          </a:p>
        </p:txBody>
      </p:sp>
      <p:pic>
        <p:nvPicPr>
          <p:cNvPr id="11" name="그림 10" descr="폰트, 그래픽, 타이포그래피, 서예이(가) 표시된 사진&#10;&#10;자동 생성된 설명">
            <a:extLst>
              <a:ext uri="{FF2B5EF4-FFF2-40B4-BE49-F238E27FC236}">
                <a16:creationId xmlns:a16="http://schemas.microsoft.com/office/drawing/2014/main" id="{C179BA21-5B8C-FD8D-C13F-7FB43217DB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2" y="33824"/>
            <a:ext cx="1688618" cy="30961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04E5DF3-C0B5-529C-BDC1-4E2EEA2B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013" y="343442"/>
            <a:ext cx="9223375" cy="1117057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Pretendard Bold" panose="02000803000000020004" pitchFamily="2" charset="-127"/>
                <a:ea typeface="Pretendard Bold" panose="02000803000000020004" pitchFamily="2" charset="-127"/>
                <a:cs typeface="Pretendard Bold" panose="020008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22A517-D5A7-7623-6E2D-C2B666113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2pPr>
            <a:lvl3pPr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4pPr>
            <a:lvl5pPr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CAC8EA-C20C-9C05-90C1-3F9BDB78F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3BC58-0652-41AC-B1AA-F4A9285BF0E7}" type="datetimeFigureOut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F673EB-FFB2-1DBF-2702-3BE1027E3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B51F21-601D-B351-B6C6-7634EAD42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C9C1B-95F7-4A81-ABAC-7903E7130F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5462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ew 2017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972319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7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99642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|__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34670" y="972319"/>
            <a:ext cx="9624060" cy="5782060"/>
          </a:xfrm>
        </p:spPr>
        <p:txBody>
          <a:bodyPr>
            <a:normAutofit/>
          </a:bodyPr>
          <a:lstStyle>
            <a:lvl1pPr marL="88900" indent="-88900">
              <a:lnSpc>
                <a:spcPct val="150000"/>
              </a:lnSpc>
              <a:defRPr sz="1400" baseline="0">
                <a:latin typeface="Calibri" panose="020F0502020204030204" pitchFamily="34" charset="0"/>
                <a:ea typeface="Pretendard Medium" panose="02000603000000020004" pitchFamily="2" charset="-127"/>
              </a:defRPr>
            </a:lvl1pPr>
            <a:lvl2pPr marL="355600" indent="-109538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</a:defRPr>
            </a:lvl2pPr>
            <a:lvl3pPr marL="630238" indent="-120650">
              <a:lnSpc>
                <a:spcPct val="150000"/>
              </a:lnSpc>
              <a:defRPr sz="105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3pPr>
            <a:lvl4pPr>
              <a:lnSpc>
                <a:spcPct val="150000"/>
              </a:lnSpc>
              <a:defRPr sz="100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4pPr>
            <a:lvl5pPr>
              <a:lnSpc>
                <a:spcPct val="150000"/>
              </a:lnSpc>
              <a:defRPr sz="100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522164" y="0"/>
            <a:ext cx="9636566" cy="684288"/>
          </a:xfrm>
        </p:spPr>
        <p:txBody>
          <a:bodyPr>
            <a:normAutofit/>
          </a:bodyPr>
          <a:lstStyle>
            <a:lvl1pPr algn="l">
              <a:defRPr sz="105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직사각형 4"/>
          <p:cNvSpPr/>
          <p:nvPr userDrawn="1"/>
        </p:nvSpPr>
        <p:spPr>
          <a:xfrm>
            <a:off x="207528" y="180231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나눔고딕" panose="020D0604000000000000" pitchFamily="50" charset="-127"/>
                <a:ea typeface="Pretendard Medium" panose="02000603000000020004" pitchFamily="2" charset="-127"/>
              </a:rPr>
              <a:t>└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Pretendard Medium" panose="02000603000000020004" pitchFamily="2" charset="-127"/>
            </a:endParaRPr>
          </a:p>
        </p:txBody>
      </p:sp>
      <p:sp>
        <p:nvSpPr>
          <p:cNvPr id="8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59007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fault-Red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chemeClr val="accent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34670" y="972319"/>
            <a:ext cx="9624060" cy="5782060"/>
          </a:xfrm>
        </p:spPr>
        <p:txBody>
          <a:bodyPr>
            <a:normAutofit/>
          </a:bodyPr>
          <a:lstStyle>
            <a:lvl1pPr marL="88900" indent="-88900">
              <a:lnSpc>
                <a:spcPct val="150000"/>
              </a:lnSpc>
              <a:defRPr sz="1400" baseline="0">
                <a:latin typeface="Calibri" panose="020F0502020204030204" pitchFamily="34" charset="0"/>
                <a:ea typeface="Pretendard Medium" panose="02000603000000020004" pitchFamily="2" charset="-127"/>
              </a:defRPr>
            </a:lvl1pPr>
            <a:lvl2pPr marL="355600" indent="-109538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630238" indent="-120650">
              <a:lnSpc>
                <a:spcPct val="150000"/>
              </a:lnSpc>
              <a:defRPr sz="1050"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>
              <a:lnSpc>
                <a:spcPct val="150000"/>
              </a:lnSpc>
              <a:defRPr sz="100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4pPr>
            <a:lvl5pPr>
              <a:lnSpc>
                <a:spcPct val="150000"/>
              </a:lnSpc>
              <a:defRPr sz="100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66605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EW-Default-Red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chemeClr val="accent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972319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10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9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63741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EW-Default-Blu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rgbClr val="00B0F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972319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7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70517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u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rgbClr val="00B0F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33773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EW-Default-Blu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972319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Calibri" panose="020F0502020204030204" pitchFamily="34" charset="0"/>
                <a:ea typeface="Pretendard Medium" panose="02000603000000020004" pitchFamily="2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7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9451156" y="6718"/>
            <a:ext cx="1245963" cy="389537"/>
          </a:xfrm>
        </p:spPr>
        <p:txBody>
          <a:bodyPr/>
          <a:lstStyle>
            <a:lvl1pPr>
              <a:defRPr>
                <a:latin typeface="Calibri Light" pitchFamily="34" charset="0"/>
              </a:defRPr>
            </a:lvl1pPr>
          </a:lstStyle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46502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756295"/>
            <a:ext cx="9936310" cy="648072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Calibri" panose="020F0502020204030204" pitchFamily="34" charset="0"/>
                <a:ea typeface="Pretendard Medium" panose="02000603000000020004" pitchFamily="2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7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3629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Reference_B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756295"/>
            <a:ext cx="9936310" cy="648072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Calibri" panose="020F0502020204030204" pitchFamily="34" charset="0"/>
                <a:ea typeface="Pretendard Medium" panose="02000603000000020004" pitchFamily="2" charset="-127"/>
                <a:sym typeface="Wingdings 2"/>
              </a:defRPr>
            </a:lvl1pPr>
            <a:lvl2pPr marL="1166813" indent="-88900">
              <a:lnSpc>
                <a:spcPct val="150000"/>
              </a:lnSpc>
              <a:buFont typeface="Arial" panose="020B0604020202020204" pitchFamily="34" charset="0"/>
              <a:buChar char="•"/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1255713" indent="-88900">
              <a:lnSpc>
                <a:spcPct val="150000"/>
              </a:lnSpc>
              <a:buFont typeface="나눔고딕" panose="020D0604000000000000" pitchFamily="50" charset="-127"/>
              <a:buChar char="＿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7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69203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fault-Red 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693400" cy="396255"/>
          </a:xfrm>
        </p:spPr>
        <p:txBody>
          <a:bodyPr>
            <a:normAutofit/>
          </a:bodyPr>
          <a:lstStyle>
            <a:lvl1pPr marL="177800" indent="0" algn="l">
              <a:defRPr sz="1400">
                <a:solidFill>
                  <a:schemeClr val="accent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34670" y="972319"/>
            <a:ext cx="9624060" cy="5782060"/>
          </a:xfrm>
        </p:spPr>
        <p:txBody>
          <a:bodyPr>
            <a:normAutofit/>
          </a:bodyPr>
          <a:lstStyle>
            <a:lvl1pPr marL="88900" indent="-88900">
              <a:lnSpc>
                <a:spcPct val="150000"/>
              </a:lnSpc>
              <a:defRPr sz="1400" baseline="0">
                <a:latin typeface="Calibri" panose="020F0502020204030204" pitchFamily="34" charset="0"/>
                <a:ea typeface="Pretendard Medium" panose="02000603000000020004" pitchFamily="2" charset="-127"/>
              </a:defRPr>
            </a:lvl1pPr>
            <a:lvl2pPr marL="355600" indent="-109538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</a:defRPr>
            </a:lvl2pPr>
            <a:lvl3pPr marL="630238" indent="-120650">
              <a:lnSpc>
                <a:spcPct val="150000"/>
              </a:lnSpc>
              <a:defRPr sz="105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3pPr>
            <a:lvl4pPr>
              <a:lnSpc>
                <a:spcPct val="150000"/>
              </a:lnSpc>
              <a:defRPr sz="100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4pPr>
            <a:lvl5pPr>
              <a:lnSpc>
                <a:spcPct val="150000"/>
              </a:lnSpc>
              <a:defRPr sz="1000">
                <a:latin typeface="Pretendard Medium" panose="02000603000000020004" pitchFamily="2" charset="-127"/>
                <a:ea typeface="Pretendard Medium" panose="02000603000000020004" pitchFamily="2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슬라이드 번호 개체 틀 21"/>
          <p:cNvSpPr txBox="1">
            <a:spLocks/>
          </p:cNvSpPr>
          <p:nvPr userDrawn="1"/>
        </p:nvSpPr>
        <p:spPr>
          <a:xfrm>
            <a:off x="9451156" y="671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mtClean="0">
                <a:ea typeface="Pretendard Medium" panose="02000603000000020004" pitchFamily="2" charset="-127"/>
              </a:rPr>
              <a:pPr/>
              <a:t>‹#›</a:t>
            </a:fld>
            <a:endParaRPr lang="ko-KR" altLang="en-US" dirty="0">
              <a:ea typeface="Pretendard Medium" panose="02000603000000020004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386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D53BE0-3A9D-411C-9FA1-FB72C702E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50" y="1884363"/>
            <a:ext cx="9221788" cy="31464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BCCE25-9E17-80D8-A839-B84AF70F08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50" y="5059363"/>
            <a:ext cx="9221788" cy="16541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F0CA34-62C1-2937-617D-836A3A9C7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3BC58-0652-41AC-B1AA-F4A9285BF0E7}" type="datetimeFigureOut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5B10C9-866D-CAC8-F9D4-45788E3D7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5B9018-7E07-59F5-2C2E-0F71B25E5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C9C1B-95F7-4A81-ABAC-7903E7130F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94851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Assign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7EC0FD1A-DC59-4C54-90B5-903C095580D0}"/>
              </a:ext>
            </a:extLst>
          </p:cNvPr>
          <p:cNvSpPr/>
          <p:nvPr userDrawn="1"/>
        </p:nvSpPr>
        <p:spPr>
          <a:xfrm>
            <a:off x="4301" y="4232"/>
            <a:ext cx="10684800" cy="7552800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 dirty="0">
              <a:latin typeface="Pretendard Medium" panose="02000603000000020004" pitchFamily="2" charset="-127"/>
              <a:ea typeface="Pretendard Medium" panose="02000603000000020004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28800"/>
            <a:ext cx="10693400" cy="396255"/>
          </a:xfrm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>
            <a:lvl1pPr marL="177800" indent="0" algn="l">
              <a:defRPr sz="1400" b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756295"/>
            <a:ext cx="9936310" cy="648072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9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2AE52-DBF8-4E22-A83F-6526828DA684}" type="datetime1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14400"/>
            <a:ext cx="106934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 userDrawn="1"/>
        </p:nvSpPr>
        <p:spPr>
          <a:xfrm>
            <a:off x="9378269" y="108223"/>
            <a:ext cx="122501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800" b="1" dirty="0">
                <a:solidFill>
                  <a:schemeClr val="bg1"/>
                </a:solidFill>
                <a:latin typeface="Calibri" pitchFamily="34" charset="0"/>
                <a:ea typeface="Pretendard Medium" panose="02000603000000020004" pitchFamily="2" charset="-127"/>
              </a:rPr>
              <a:t>→ Assignment Template</a:t>
            </a:r>
            <a:endParaRPr lang="ko-KR" altLang="en-US" sz="800" b="1" dirty="0">
              <a:solidFill>
                <a:schemeClr val="bg1"/>
              </a:solidFill>
              <a:latin typeface="Calibri" pitchFamily="34" charset="0"/>
              <a:ea typeface="Pretendard Medium" panose="02000603000000020004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1366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boration 20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44A21A75-9FDA-47C0-9E1F-BE7A1662A3DB}"/>
              </a:ext>
            </a:extLst>
          </p:cNvPr>
          <p:cNvSpPr/>
          <p:nvPr userDrawn="1"/>
        </p:nvSpPr>
        <p:spPr>
          <a:xfrm>
            <a:off x="4301" y="4232"/>
            <a:ext cx="10684800" cy="7552800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 dirty="0">
              <a:latin typeface="Pretendard Medium" panose="02000603000000020004" pitchFamily="2" charset="-127"/>
              <a:ea typeface="Pretendard Medium" panose="02000603000000020004" pitchFamily="2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28800"/>
            <a:ext cx="10693400" cy="396255"/>
          </a:xfrm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>
            <a:lvl1pPr marL="177800" indent="0" algn="l">
              <a:defRPr sz="1400" b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756295"/>
            <a:ext cx="9936310" cy="648072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9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2AE52-DBF8-4E22-A83F-6526828DA684}" type="datetime1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14400"/>
            <a:ext cx="106934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 userDrawn="1"/>
        </p:nvSpPr>
        <p:spPr>
          <a:xfrm>
            <a:off x="9378269" y="108223"/>
            <a:ext cx="122501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800" b="1" dirty="0">
                <a:solidFill>
                  <a:schemeClr val="bg1"/>
                </a:solidFill>
                <a:latin typeface="Calibri" pitchFamily="34" charset="0"/>
                <a:ea typeface="Pretendard Medium" panose="02000603000000020004" pitchFamily="2" charset="-127"/>
              </a:rPr>
              <a:t>→ Assignment Template</a:t>
            </a:r>
            <a:endParaRPr lang="ko-KR" altLang="en-US" sz="800" b="1" dirty="0">
              <a:solidFill>
                <a:schemeClr val="bg1"/>
              </a:solidFill>
              <a:latin typeface="Calibri" pitchFamily="34" charset="0"/>
              <a:ea typeface="Pretendard Medium" panose="02000603000000020004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777207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roject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28800"/>
            <a:ext cx="10693400" cy="396255"/>
          </a:xfrm>
          <a:solidFill>
            <a:schemeClr val="tx1"/>
          </a:solidFill>
        </p:spPr>
        <p:txBody>
          <a:bodyPr>
            <a:normAutofit/>
          </a:bodyPr>
          <a:lstStyle>
            <a:lvl1pPr marL="177800" indent="0" algn="l">
              <a:defRPr sz="1400" b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756295"/>
            <a:ext cx="9936310" cy="648072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9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2AE52-DBF8-4E22-A83F-6526828DA684}" type="datetime1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14400"/>
            <a:ext cx="106934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2828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AC4CD-B01A-4DC8-8526-22A2A2A0D528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BA48B-4274-493B-B57D-7D987F067CD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57564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RED-body 12p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36216"/>
            <a:ext cx="10693400" cy="360040"/>
          </a:xfrm>
        </p:spPr>
        <p:txBody>
          <a:bodyPr>
            <a:normAutofit/>
          </a:bodyPr>
          <a:lstStyle>
            <a:lvl1pPr marL="182563" indent="0" algn="l">
              <a:buFont typeface="Wingdings" pitchFamily="2" charset="2"/>
              <a:buNone/>
              <a:defRPr sz="14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0" y="396255"/>
            <a:ext cx="1069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0" y="580921"/>
            <a:ext cx="10693400" cy="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날짜 개체 틀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/>
            </a:lvl1pPr>
          </a:lstStyle>
          <a:p>
            <a:fld id="{690DF92B-7106-461E-9C1B-C4C57D7835B0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25" name="바닥글 개체 틀 2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600">
                <a:latin typeface="나눔고딕" panose="020D0604000000000000" pitchFamily="50" charset="-127"/>
                <a:cs typeface="Verdana" panose="020B0604030504040204" pitchFamily="34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26" name="슬라이드 번호 개체 틀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D4C23ACE-E5E0-4883-B561-53319BA47B1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F2CC26C-C3D9-41D8-A74A-3251E5C6052E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5767EE33-8CEB-4957-A628-F84FD394A81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2422" y="972319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Pretendard Medium" panose="02000603000000020004" pitchFamily="2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9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80891359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Assign Template- Red 12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756295"/>
            <a:ext cx="9936310" cy="648072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7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2AE52-DBF8-4E22-A83F-6526828DA684}" type="datetime1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 userDrawn="1"/>
        </p:nvSpPr>
        <p:spPr>
          <a:xfrm>
            <a:off x="9277280" y="108223"/>
            <a:ext cx="132600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800" b="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→ Assignment Template</a:t>
            </a:r>
            <a:endParaRPr lang="ko-KR" altLang="en-US" sz="800" b="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A9C28E1-7237-4CE1-B033-3554D7DFFEAE}"/>
              </a:ext>
            </a:extLst>
          </p:cNvPr>
          <p:cNvSpPr/>
          <p:nvPr userDrawn="1"/>
        </p:nvSpPr>
        <p:spPr>
          <a:xfrm>
            <a:off x="0" y="0"/>
            <a:ext cx="10693400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vert="horz" lIns="104306" tIns="52153" rIns="104306" bIns="52153" rtlCol="0" anchor="ctr">
            <a:normAutofit fontScale="25000" lnSpcReduction="20000"/>
          </a:bodyPr>
          <a:lstStyle/>
          <a:p>
            <a:pPr marL="177800" lvl="0" indent="0">
              <a:spcBef>
                <a:spcPct val="0"/>
              </a:spcBef>
              <a:buNone/>
            </a:pPr>
            <a:endParaRPr lang="ko-KR" altLang="en-US" sz="1400" b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27568"/>
            <a:ext cx="10693400" cy="396255"/>
          </a:xfrm>
          <a:solidFill>
            <a:schemeClr val="accent2"/>
          </a:solidFill>
        </p:spPr>
        <p:txBody>
          <a:bodyPr>
            <a:normAutofit/>
          </a:bodyPr>
          <a:lstStyle>
            <a:lvl1pPr marL="177800" indent="0" algn="l">
              <a:defRPr sz="1400" b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89214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ght GRAY BG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EFBBC45-9388-444E-A428-DCF8887B4F31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8408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Assign Template-12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22422" y="756295"/>
            <a:ext cx="9936310" cy="648072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7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2AE52-DBF8-4E22-A83F-6526828DA684}" type="datetime1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 userDrawn="1"/>
        </p:nvSpPr>
        <p:spPr>
          <a:xfrm>
            <a:off x="9277280" y="108223"/>
            <a:ext cx="132600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800" b="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→ Assignment Template</a:t>
            </a:r>
            <a:endParaRPr lang="ko-KR" altLang="en-US" sz="800" b="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A9C28E1-7237-4CE1-B033-3554D7DFFEAE}"/>
              </a:ext>
            </a:extLst>
          </p:cNvPr>
          <p:cNvSpPr/>
          <p:nvPr userDrawn="1"/>
        </p:nvSpPr>
        <p:spPr>
          <a:xfrm>
            <a:off x="0" y="0"/>
            <a:ext cx="10693400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vert="horz" lIns="104306" tIns="52153" rIns="104306" bIns="52153" rtlCol="0" anchor="ctr">
            <a:normAutofit fontScale="25000" lnSpcReduction="20000"/>
          </a:bodyPr>
          <a:lstStyle/>
          <a:p>
            <a:pPr marL="177800" lvl="0" indent="0">
              <a:spcBef>
                <a:spcPct val="0"/>
              </a:spcBef>
              <a:buNone/>
            </a:pPr>
            <a:endParaRPr lang="ko-KR" altLang="en-US" sz="1400" b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0" y="27568"/>
            <a:ext cx="10693400" cy="396255"/>
          </a:xfrm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>
            <a:lvl1pPr marL="177800" indent="0" algn="l">
              <a:defRPr sz="1400" b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038674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-2019-07-Reference-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">
            <a:extLst>
              <a:ext uri="{FF2B5EF4-FFF2-40B4-BE49-F238E27FC236}">
                <a16:creationId xmlns:a16="http://schemas.microsoft.com/office/drawing/2014/main" id="{EEC9E5D7-5844-4E37-AC56-784EAAFEA452}"/>
              </a:ext>
            </a:extLst>
          </p:cNvPr>
          <p:cNvSpPr/>
          <p:nvPr userDrawn="1"/>
        </p:nvSpPr>
        <p:spPr>
          <a:xfrm>
            <a:off x="4300" y="4231"/>
            <a:ext cx="10684800" cy="7552800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Medium" panose="02000603000000020004" pitchFamily="2" charset="-127"/>
              <a:ea typeface="Pretendard Medium" panose="02000603000000020004" pitchFamily="2" charset="-127"/>
            </a:endParaRP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0" y="6718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1044327"/>
            <a:ext cx="1069340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슬라이드 번호 개체 틀 21"/>
          <p:cNvSpPr txBox="1">
            <a:spLocks/>
          </p:cNvSpPr>
          <p:nvPr userDrawn="1"/>
        </p:nvSpPr>
        <p:spPr>
          <a:xfrm>
            <a:off x="9285313" y="429578"/>
            <a:ext cx="1245963" cy="3895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defPPr>
              <a:defRPr lang="ko-KR"/>
            </a:defPPr>
            <a:lvl1pPr marL="0" algn="r" defTabSz="1043056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1BA48B-4274-493B-B57D-7D987F067CDD}" type="slidenum">
              <a:rPr lang="ko-KR" altLang="en-US" sz="800" b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pPr/>
              <a:t>‹#›</a:t>
            </a:fld>
            <a:endParaRPr lang="ko-KR" altLang="en-US" sz="800" b="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5D69036-95E8-4CE5-82E2-BC864A10E063}"/>
              </a:ext>
            </a:extLst>
          </p:cNvPr>
          <p:cNvCxnSpPr/>
          <p:nvPr userDrawn="1"/>
        </p:nvCxnSpPr>
        <p:spPr>
          <a:xfrm>
            <a:off x="0" y="7561263"/>
            <a:ext cx="106934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20">
            <a:extLst>
              <a:ext uri="{FF2B5EF4-FFF2-40B4-BE49-F238E27FC236}">
                <a16:creationId xmlns:a16="http://schemas.microsoft.com/office/drawing/2014/main" id="{AE1511F3-7693-4015-8C1C-90795E352D63}"/>
              </a:ext>
            </a:extLst>
          </p:cNvPr>
          <p:cNvCxnSpPr/>
          <p:nvPr userDrawn="1"/>
        </p:nvCxnSpPr>
        <p:spPr>
          <a:xfrm>
            <a:off x="0" y="7343859"/>
            <a:ext cx="10693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>
            <a:extLst>
              <a:ext uri="{FF2B5EF4-FFF2-40B4-BE49-F238E27FC236}">
                <a16:creationId xmlns:a16="http://schemas.microsoft.com/office/drawing/2014/main" id="{B7B0C901-BD14-47B9-B962-207CC44CB4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08949" y="286945"/>
            <a:ext cx="3204568" cy="286649"/>
          </a:xfrm>
        </p:spPr>
        <p:txBody>
          <a:bodyPr>
            <a:normAutofit/>
          </a:bodyPr>
          <a:lstStyle>
            <a:lvl1pPr marL="177800" indent="0" algn="r">
              <a:defRPr sz="1000">
                <a:solidFill>
                  <a:schemeClr val="bg1">
                    <a:lumMod val="6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E7F867FB-3AC1-4CE7-A388-6BB0995D234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2422" y="1188343"/>
            <a:ext cx="9936310" cy="5782060"/>
          </a:xfrm>
        </p:spPr>
        <p:txBody>
          <a:bodyPr>
            <a:normAutofit/>
          </a:bodyPr>
          <a:lstStyle>
            <a:lvl1pPr marL="361950" indent="-361950">
              <a:lnSpc>
                <a:spcPct val="150000"/>
              </a:lnSpc>
              <a:buFontTx/>
              <a:buBlip>
                <a:blip r:embed="rId2"/>
              </a:buBlip>
              <a:defRPr sz="1400" spc="0" baseline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 2"/>
              </a:defRPr>
            </a:lvl1pPr>
            <a:lvl2pPr marL="538163" indent="-93663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 marL="715963" indent="-92075">
              <a:lnSpc>
                <a:spcPct val="150000"/>
              </a:lnSpc>
              <a:buFont typeface="나눔고딕" panose="020D0604000000000000" pitchFamily="50" charset="-127"/>
              <a:buChar char="＿"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 marL="989013" indent="-93663">
              <a:lnSpc>
                <a:spcPct val="150000"/>
              </a:lnSpc>
              <a:buFont typeface="Wingdings" panose="05000000000000000000" pitchFamily="2" charset="2"/>
              <a:buChar char="§"/>
              <a:defRPr sz="9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 marL="1168400" indent="-93663">
              <a:lnSpc>
                <a:spcPct val="150000"/>
              </a:lnSpc>
              <a:defRPr sz="8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en-US" altLang="ko-KR" dirty="0"/>
              <a:t>First Line</a:t>
            </a:r>
            <a:endParaRPr lang="ko-KR" altLang="en-US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D300785A-CF30-4425-84E5-08F5901A87F3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378148" y="252239"/>
            <a:ext cx="6576016" cy="384632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5215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3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5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6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91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6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2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24" name="텍스트 개체 틀 2">
            <a:extLst>
              <a:ext uri="{FF2B5EF4-FFF2-40B4-BE49-F238E27FC236}">
                <a16:creationId xmlns:a16="http://schemas.microsoft.com/office/drawing/2014/main" id="{F104817E-53AE-4D65-B5DC-622E4D67A23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99665" y="540271"/>
            <a:ext cx="6576016" cy="279298"/>
          </a:xfrm>
        </p:spPr>
        <p:txBody>
          <a:bodyPr anchor="ctr">
            <a:noAutofit/>
          </a:bodyPr>
          <a:lstStyle>
            <a:lvl1pPr marL="0" indent="0" algn="l">
              <a:buNone/>
              <a:defRPr lang="ko-KR" altLang="en-US" sz="1000" b="0" kern="12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defRPr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25" name="텍스트 개체 틀 2">
            <a:extLst>
              <a:ext uri="{FF2B5EF4-FFF2-40B4-BE49-F238E27FC236}">
                <a16:creationId xmlns:a16="http://schemas.microsoft.com/office/drawing/2014/main" id="{93EC392F-9CB5-4A40-9BAC-9D2B99DCC560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189877" y="7343858"/>
            <a:ext cx="10503523" cy="217405"/>
          </a:xfrm>
        </p:spPr>
        <p:txBody>
          <a:bodyPr anchor="ctr">
            <a:noAutofit/>
          </a:bodyPr>
          <a:lstStyle>
            <a:lvl1pPr marL="0" indent="0" algn="r">
              <a:buNone/>
              <a:defRPr lang="ko-KR" altLang="en-US" sz="800" b="0" kern="1200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Verdana" panose="020B0604030504040204" pitchFamily="34" charset="0"/>
              </a:defRPr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6" name="직사각형 18">
            <a:extLst>
              <a:ext uri="{FF2B5EF4-FFF2-40B4-BE49-F238E27FC236}">
                <a16:creationId xmlns:a16="http://schemas.microsoft.com/office/drawing/2014/main" id="{DCF7197C-5981-49D1-B70B-E13D9929BEC5}"/>
              </a:ext>
            </a:extLst>
          </p:cNvPr>
          <p:cNvSpPr/>
          <p:nvPr userDrawn="1"/>
        </p:nvSpPr>
        <p:spPr>
          <a:xfrm>
            <a:off x="0" y="294968"/>
            <a:ext cx="378148" cy="4946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Medium" panose="02000603000000020004" pitchFamily="2" charset="-127"/>
              <a:ea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0702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3C201E-2234-551B-273A-9F880E6C3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C6FECB-692F-98D3-2CA1-C4915C0F64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5013" y="2012950"/>
            <a:ext cx="4535487" cy="47974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F2CC8A-882D-B694-4362-4D2A02A51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22900" y="2012950"/>
            <a:ext cx="4535488" cy="47974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CB0E3D-59EC-D05C-75DD-AD7B9F5B1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3BC58-0652-41AC-B1AA-F4A9285BF0E7}" type="datetimeFigureOut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9476A1-AE44-08D8-47F1-DC017CD9F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36F54B-171B-534F-C28C-0B238A7AD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C9C1B-95F7-4A81-ABAC-7903E7130F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712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DFA08D-ED08-9AD9-C73C-60037FC41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403225"/>
            <a:ext cx="9223375" cy="14605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FADA1E-5203-842A-C429-CDA01D39C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6600" y="1854200"/>
            <a:ext cx="4524375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CDC18D-7894-840C-9A8F-7D1D87FFD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6600" y="2762250"/>
            <a:ext cx="4524375" cy="406241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A2A2B47-155E-1B6A-4922-DA99E931FC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13375" y="1854200"/>
            <a:ext cx="4546600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51145F-4365-700B-9A61-EF3A28DD81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413375" y="2762250"/>
            <a:ext cx="4546600" cy="406241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18E7B39-1B85-1325-9BBF-7D53D7F2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3BC58-0652-41AC-B1AA-F4A9285BF0E7}" type="datetimeFigureOut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AD05B9F-5B64-B200-1309-883C51EF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B037406-702F-3BFF-D2F0-CEADB51C2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C9C1B-95F7-4A81-ABAC-7903E7130F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054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F7070E-999C-5BD5-65EA-92E328CE6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A2C2B96-E9B3-D61B-2D6A-F5065F6AC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3BC58-0652-41AC-B1AA-F4A9285BF0E7}" type="datetimeFigureOut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607E264-4BAC-C91C-28EE-1CE31D0A1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7281C4E-BA4B-2966-78C6-FEC40B6B6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C9C1B-95F7-4A81-ABAC-7903E7130F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832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2669ECB-029D-DFC5-BD37-FFFD3B89B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3BC58-0652-41AC-B1AA-F4A9285BF0E7}" type="datetimeFigureOut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2ADE5C6-0730-75DC-0730-074D32578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1675E1-03D1-A3F8-715C-F023613BE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C9C1B-95F7-4A81-ABAC-7903E7130F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772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3095C8-C2AF-739A-A397-0C419F821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504825"/>
            <a:ext cx="3449638" cy="17637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E84556-0E74-D666-1756-43B545D98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6600" y="1089025"/>
            <a:ext cx="5413375" cy="53736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D50B00-0CE8-451D-EE07-E96C00B64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6600" y="2268538"/>
            <a:ext cx="3449638" cy="42021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1EEBA7-0DB0-C4E1-6D43-8F37B1524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3BC58-0652-41AC-B1AA-F4A9285BF0E7}" type="datetimeFigureOut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108D6-7046-D3BE-FA06-31BF52F5A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E16E9D-C75B-163C-92A9-3B07E5C8E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C9C1B-95F7-4A81-ABAC-7903E7130F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07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67C3E2-A916-960B-2E77-224C66632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504825"/>
            <a:ext cx="3449638" cy="17637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6B6F5D-B159-83C5-3B76-76102C24A7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546600" y="1089025"/>
            <a:ext cx="5413375" cy="53736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AD69D6-C27D-65A1-BFAD-65CCA1DE5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6600" y="2268538"/>
            <a:ext cx="3449638" cy="42021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8DCDC0-9C84-131C-E5EF-440F94BED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3BC58-0652-41AC-B1AA-F4A9285BF0E7}" type="datetimeFigureOut">
              <a:rPr lang="ko-KR" altLang="en-US" smtClean="0"/>
              <a:t>2024-05-24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001D38-3BE9-92A8-1C6E-64198F991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7D4C22-05AB-E43A-E7AE-D374DFE84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C9C1B-95F7-4A81-ABAC-7903E7130F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80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9E5C0BE-730B-49DB-E1D2-DFE2A940E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013" y="403225"/>
            <a:ext cx="9223375" cy="1460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CEFD19-F68D-8BC2-BC7D-3DA342859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5013" y="2012950"/>
            <a:ext cx="9223375" cy="4797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FD6D30-29E2-8944-E507-EE3AB7C797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5013" y="7008813"/>
            <a:ext cx="2406650" cy="401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defRPr>
            </a:lvl1pPr>
          </a:lstStyle>
          <a:p>
            <a:fld id="{AF13BC58-0652-41AC-B1AA-F4A9285BF0E7}" type="datetimeFigureOut">
              <a:rPr lang="ko-KR" altLang="en-US" smtClean="0"/>
              <a:pPr/>
              <a:t>2024-05-24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5FE5F1-5B48-C0C3-3348-6A73476E4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41713" y="7008813"/>
            <a:ext cx="3609975" cy="401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3C365A-3CC9-C388-2618-66BBDAC66D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51738" y="7008813"/>
            <a:ext cx="2406650" cy="401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defRPr>
            </a:lvl1pPr>
          </a:lstStyle>
          <a:p>
            <a:fld id="{D3CC9C1B-95F7-4A81-ABAC-7903E7130F5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10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682" r:id="rId13"/>
    <p:sldLayoutId id="2147483693" r:id="rId14"/>
    <p:sldLayoutId id="2147483688" r:id="rId15"/>
    <p:sldLayoutId id="2147483683" r:id="rId16"/>
    <p:sldLayoutId id="2147483690" r:id="rId17"/>
    <p:sldLayoutId id="2147483650" r:id="rId18"/>
    <p:sldLayoutId id="2147483676" r:id="rId19"/>
    <p:sldLayoutId id="2147483674" r:id="rId20"/>
    <p:sldLayoutId id="2147483661" r:id="rId21"/>
    <p:sldLayoutId id="2147483663" r:id="rId22"/>
    <p:sldLayoutId id="2147483665" r:id="rId23"/>
    <p:sldLayoutId id="2147483666" r:id="rId24"/>
    <p:sldLayoutId id="2147483671" r:id="rId25"/>
    <p:sldLayoutId id="2147483669" r:id="rId26"/>
    <p:sldLayoutId id="2147483667" r:id="rId27"/>
    <p:sldLayoutId id="2147483668" r:id="rId28"/>
    <p:sldLayoutId id="2147483664" r:id="rId29"/>
    <p:sldLayoutId id="2147483672" r:id="rId30"/>
    <p:sldLayoutId id="2147483724" r:id="rId31"/>
    <p:sldLayoutId id="2147483673" r:id="rId32"/>
    <p:sldLayoutId id="2147483662" r:id="rId33"/>
    <p:sldLayoutId id="2147483678" r:id="rId34"/>
    <p:sldLayoutId id="2147483687" r:id="rId35"/>
    <p:sldLayoutId id="2147483706" r:id="rId36"/>
    <p:sldLayoutId id="2147483705" r:id="rId37"/>
    <p:sldLayoutId id="2147483718" r:id="rId3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etendard ExtraBold" panose="02000903000000020004" pitchFamily="2" charset="-127"/>
          <a:ea typeface="Pretendard ExtraBold" panose="02000903000000020004" pitchFamily="2" charset="-127"/>
          <a:cs typeface="Pretendard ExtraBold" panose="02000903000000020004" pitchFamily="2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 Medium" panose="02000603000000020004" pitchFamily="2" charset="-127"/>
          <a:ea typeface="Pretendard Medium" panose="02000603000000020004" pitchFamily="2" charset="-127"/>
          <a:cs typeface="Pretendard Medium" panose="02000603000000020004" pitchFamily="2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 Medium" panose="02000603000000020004" pitchFamily="2" charset="-127"/>
          <a:ea typeface="Pretendard Medium" panose="02000603000000020004" pitchFamily="2" charset="-127"/>
          <a:cs typeface="Pretendard Medium" panose="02000603000000020004" pitchFamily="2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 Medium" panose="02000603000000020004" pitchFamily="2" charset="-127"/>
          <a:ea typeface="Pretendard Medium" panose="02000603000000020004" pitchFamily="2" charset="-127"/>
          <a:cs typeface="Pretendard Medium" panose="02000603000000020004" pitchFamily="2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Medium" panose="02000603000000020004" pitchFamily="2" charset="-127"/>
          <a:ea typeface="Pretendard Medium" panose="02000603000000020004" pitchFamily="2" charset="-127"/>
          <a:cs typeface="Pretendard Medium" panose="02000603000000020004" pitchFamily="2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Medium" panose="02000603000000020004" pitchFamily="2" charset="-127"/>
          <a:ea typeface="Pretendard Medium" panose="02000603000000020004" pitchFamily="2" charset="-127"/>
          <a:cs typeface="Pretendard Medium" panose="02000603000000020004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3" Type="http://schemas.openxmlformats.org/officeDocument/2006/relationships/image" Target="../media/image16.png"/><Relationship Id="rId7" Type="http://schemas.openxmlformats.org/officeDocument/2006/relationships/image" Target="../media/image20.jpeg"/><Relationship Id="rId12" Type="http://schemas.openxmlformats.org/officeDocument/2006/relationships/image" Target="../media/image2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sv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svg"/><Relationship Id="rId14" Type="http://schemas.openxmlformats.org/officeDocument/2006/relationships/image" Target="../media/image2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t.co.kr/contents.html?article_no=2024010702109931081004" TargetMode="External"/><Relationship Id="rId5" Type="http://schemas.openxmlformats.org/officeDocument/2006/relationships/hyperlink" Target="https://biz.sbs.co.kr/article/10000582131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yfitnesspal.com/ko" TargetMode="External"/><Relationship Id="rId5" Type="http://schemas.openxmlformats.org/officeDocument/2006/relationships/hyperlink" Target="https://inbodyusa.com/inbody-app/" TargetMode="Externa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4">
            <a:extLst>
              <a:ext uri="{FF2B5EF4-FFF2-40B4-BE49-F238E27FC236}">
                <a16:creationId xmlns:a16="http://schemas.microsoft.com/office/drawing/2014/main" id="{E22E54F8-152E-6CC8-4B7D-9B6695FB0307}"/>
              </a:ext>
            </a:extLst>
          </p:cNvPr>
          <p:cNvSpPr txBox="1">
            <a:spLocks/>
          </p:cNvSpPr>
          <p:nvPr/>
        </p:nvSpPr>
        <p:spPr>
          <a:xfrm>
            <a:off x="635427" y="1341534"/>
            <a:ext cx="4783086" cy="458678"/>
          </a:xfrm>
          <a:prstGeom prst="rect">
            <a:avLst/>
          </a:prstGeom>
        </p:spPr>
        <p:txBody>
          <a:bodyPr vert="horz" lIns="0" tIns="0" rIns="0" bIns="0" rtlCol="0" anchor="ctr" anchorCtr="1">
            <a:noAutofit/>
          </a:bodyPr>
          <a:lstStyle>
            <a:lvl1pPr marL="391146" indent="-391146" algn="l" defTabSz="1043056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endParaRPr lang="en-US" altLang="ko-KR" sz="2000" dirty="0">
              <a:latin typeface="Pretendard Medium" panose="02000603000000020004" pitchFamily="2" charset="-127"/>
              <a:ea typeface="Pretendard Medium" panose="02000603000000020004" pitchFamily="2" charset="-127"/>
            </a:endParaRPr>
          </a:p>
          <a:p>
            <a:pPr marL="0" lvl="1" indent="0">
              <a:buFont typeface="Arial" panose="020B0604020202020204" pitchFamily="34" charset="0"/>
              <a:buNone/>
              <a:defRPr/>
            </a:pPr>
            <a:r>
              <a:rPr lang="ko-KR" altLang="en-US" sz="2000" dirty="0">
                <a:latin typeface="Pretendard Medium" panose="02000603000000020004" pitchFamily="2" charset="-127"/>
                <a:ea typeface="Pretendard Medium" panose="02000603000000020004" pitchFamily="2" charset="-127"/>
              </a:rPr>
              <a:t>당신에게 최적화된 운동과 식단을 제안합니다</a:t>
            </a:r>
            <a:r>
              <a:rPr lang="en-US" altLang="ko-KR" sz="2000" dirty="0">
                <a:latin typeface="Pretendard Medium" panose="02000603000000020004" pitchFamily="2" charset="-127"/>
                <a:ea typeface="Pretendard Medium" panose="02000603000000020004" pitchFamily="2" charset="-127"/>
              </a:rPr>
              <a:t>.</a:t>
            </a:r>
            <a:endParaRPr lang="ko-KR" altLang="en-US" sz="2000" dirty="0">
              <a:latin typeface="Pretendard Medium" panose="02000603000000020004" pitchFamily="2" charset="-127"/>
              <a:ea typeface="Pretendard Medium" panose="02000603000000020004" pitchFamily="2" charset="-127"/>
            </a:endParaRPr>
          </a:p>
        </p:txBody>
      </p:sp>
      <p:pic>
        <p:nvPicPr>
          <p:cNvPr id="3" name="그림 2" descr="블랙, 스크린샷, 어둠이(가) 표시된 사진&#10;&#10;자동 생성된 설명">
            <a:extLst>
              <a:ext uri="{FF2B5EF4-FFF2-40B4-BE49-F238E27FC236}">
                <a16:creationId xmlns:a16="http://schemas.microsoft.com/office/drawing/2014/main" id="{E0A2CFF0-8FA0-D9CA-CF9A-F91AE9DE45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762" y="710360"/>
            <a:ext cx="4693127" cy="86051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A0157A7-0D3D-FF90-FF73-CE206EE34B39}"/>
              </a:ext>
            </a:extLst>
          </p:cNvPr>
          <p:cNvSpPr txBox="1"/>
          <p:nvPr/>
        </p:nvSpPr>
        <p:spPr>
          <a:xfrm>
            <a:off x="1530276" y="7345819"/>
            <a:ext cx="936104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- </a:t>
            </a:r>
            <a:r>
              <a:rPr lang="ko-KR" altLang="en-US" sz="800" dirty="0">
                <a:solidFill>
                  <a:schemeClr val="bg1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출처 </a:t>
            </a:r>
            <a:r>
              <a:rPr lang="en-US" altLang="ko-KR" sz="800" dirty="0">
                <a:solidFill>
                  <a:schemeClr val="bg1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: https://images.unsplash.com/photo-1571019613454-1cb2f99b2d8b?q=80&amp;w=2070&amp;auto=format&amp;fit=crop&amp;ixlib=rb-4.0.3&amp;ixid=M3wxMjA3fDB8MHxwaG90by1wYWdlfHx8fGVufDB8fHx8fA%3D%3D</a:t>
            </a:r>
          </a:p>
        </p:txBody>
      </p:sp>
      <p:graphicFrame>
        <p:nvGraphicFramePr>
          <p:cNvPr id="22" name="개체 21">
            <a:extLst>
              <a:ext uri="{FF2B5EF4-FFF2-40B4-BE49-F238E27FC236}">
                <a16:creationId xmlns:a16="http://schemas.microsoft.com/office/drawing/2014/main" id="{93ADAF1A-4263-5991-5C2A-D2ACC7595E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2576527"/>
              </p:ext>
            </p:extLst>
          </p:nvPr>
        </p:nvGraphicFramePr>
        <p:xfrm>
          <a:off x="0" y="3803337"/>
          <a:ext cx="10693400" cy="37796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15091791" imgH="5335143" progId="Photoshop.Image.20">
                  <p:embed/>
                </p:oleObj>
              </mc:Choice>
              <mc:Fallback>
                <p:oleObj name="Image" r:id="rId3" imgW="15091791" imgH="5335143" progId="Photoshop.Image.2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3803337"/>
                        <a:ext cx="10693400" cy="37796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3543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6B47F42-D474-7244-98EB-B2B97D6DD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>
                <a:ln w="3175">
                  <a:noFill/>
                </a:ln>
              </a:rPr>
              <a:t>개발 설계 </a:t>
            </a:r>
            <a:r>
              <a:rPr lang="en-US" altLang="ko-KR" sz="4000" dirty="0">
                <a:ln w="3175">
                  <a:noFill/>
                </a:ln>
              </a:rPr>
              <a:t>– </a:t>
            </a:r>
            <a:r>
              <a:rPr lang="ko-KR" altLang="en-US" sz="4000" dirty="0">
                <a:ln w="3175">
                  <a:noFill/>
                </a:ln>
              </a:rPr>
              <a:t>기능 명세서</a:t>
            </a:r>
            <a:endParaRPr lang="ko-KR" altLang="en-US" dirty="0">
              <a:ln w="3175">
                <a:noFill/>
              </a:ln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679E02-28B3-08E5-7440-9185840CC6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83"/>
          <a:stretch/>
        </p:blipFill>
        <p:spPr>
          <a:xfrm>
            <a:off x="0" y="1732195"/>
            <a:ext cx="10693400" cy="548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271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6B47F42-D474-7244-98EB-B2B97D6DD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>
                <a:ln w="3175">
                  <a:noFill/>
                </a:ln>
              </a:rPr>
              <a:t>개발 설계 </a:t>
            </a:r>
            <a:r>
              <a:rPr lang="en-US" altLang="ko-KR" sz="4000" dirty="0">
                <a:ln w="3175">
                  <a:noFill/>
                </a:ln>
              </a:rPr>
              <a:t>– </a:t>
            </a:r>
            <a:r>
              <a:rPr lang="ko-KR" altLang="en-US" sz="4000" dirty="0" err="1">
                <a:ln w="3175">
                  <a:noFill/>
                </a:ln>
              </a:rPr>
              <a:t>목업</a:t>
            </a:r>
            <a:endParaRPr lang="ko-KR" altLang="en-US" dirty="0">
              <a:ln w="3175">
                <a:noFill/>
              </a:ln>
            </a:endParaRPr>
          </a:p>
        </p:txBody>
      </p:sp>
      <p:pic>
        <p:nvPicPr>
          <p:cNvPr id="3" name="그림 2" descr="텍스트, 소프트웨어, 멀티미디어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F025B2CD-E75B-1666-E78A-12F75E6739C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252525"/>
              </a:clrFrom>
              <a:clrTo>
                <a:srgbClr val="25252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5863"/>
            <a:ext cx="10693400" cy="583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25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0" name="Picture 26" descr="네이버 클로바 - NAVER CLOVA - Apps on Google Play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6" r="10753"/>
          <a:stretch/>
        </p:blipFill>
        <p:spPr bwMode="auto">
          <a:xfrm>
            <a:off x="5061066" y="5208698"/>
            <a:ext cx="1298444" cy="159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undefine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6399" y="3897743"/>
            <a:ext cx="2063649" cy="53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post-thumbnail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0655" y="3715227"/>
            <a:ext cx="857494" cy="85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undefin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3577" y="3500515"/>
            <a:ext cx="2063648" cy="1066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파일:유튜브 로고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179" y="5395237"/>
            <a:ext cx="1298443" cy="129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30" descr="사진=깃랩(GitLab) 로고"/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70" t="24855" r="13370" b="24855"/>
          <a:stretch/>
        </p:blipFill>
        <p:spPr bwMode="auto">
          <a:xfrm>
            <a:off x="4058622" y="1611396"/>
            <a:ext cx="2043686" cy="537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화살표 연결선 11"/>
          <p:cNvCxnSpPr>
            <a:cxnSpLocks/>
          </p:cNvCxnSpPr>
          <p:nvPr/>
        </p:nvCxnSpPr>
        <p:spPr>
          <a:xfrm>
            <a:off x="1705472" y="4317789"/>
            <a:ext cx="73129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cxnSpLocks/>
          </p:cNvCxnSpPr>
          <p:nvPr/>
        </p:nvCxnSpPr>
        <p:spPr>
          <a:xfrm>
            <a:off x="4481327" y="4316705"/>
            <a:ext cx="6480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</p:cNvCxnSpPr>
          <p:nvPr/>
        </p:nvCxnSpPr>
        <p:spPr>
          <a:xfrm>
            <a:off x="7362996" y="4317789"/>
            <a:ext cx="6480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>
            <a:extLst>
              <a:ext uri="{FF2B5EF4-FFF2-40B4-BE49-F238E27FC236}">
                <a16:creationId xmlns:a16="http://schemas.microsoft.com/office/drawing/2014/main" id="{6BD43053-A029-A563-034A-9775F6C04248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3175">
            <a:noFill/>
          </a:ln>
        </p:spPr>
        <p:txBody>
          <a:bodyPr/>
          <a:lstStyle/>
          <a:p>
            <a:r>
              <a:rPr lang="ko-KR" altLang="en-US" sz="4000" dirty="0">
                <a:ln w="3175">
                  <a:noFill/>
                </a:ln>
              </a:rPr>
              <a:t>개발 결과 </a:t>
            </a:r>
            <a:r>
              <a:rPr lang="en-US" altLang="ko-KR" sz="4000" dirty="0">
                <a:ln w="3175">
                  <a:noFill/>
                </a:ln>
              </a:rPr>
              <a:t>- </a:t>
            </a:r>
            <a:r>
              <a:rPr lang="ko-KR" altLang="en-US" sz="4000" dirty="0">
                <a:ln w="3175">
                  <a:noFill/>
                </a:ln>
              </a:rPr>
              <a:t>개발환경 및 시스템 구조도</a:t>
            </a:r>
            <a:endParaRPr lang="ko-KR" altLang="en-US" dirty="0">
              <a:ln w="3175">
                <a:noFill/>
              </a:ln>
            </a:endParaRPr>
          </a:p>
        </p:txBody>
      </p:sp>
      <p:pic>
        <p:nvPicPr>
          <p:cNvPr id="10" name="그래픽 9">
            <a:extLst>
              <a:ext uri="{FF2B5EF4-FFF2-40B4-BE49-F238E27FC236}">
                <a16:creationId xmlns:a16="http://schemas.microsoft.com/office/drawing/2014/main" id="{B01A8E8B-2BDC-BD4D-23AC-06397AD6986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51315" t="8001" r="35547" b="8001"/>
          <a:stretch/>
        </p:blipFill>
        <p:spPr>
          <a:xfrm>
            <a:off x="6342717" y="5261428"/>
            <a:ext cx="1219898" cy="1504211"/>
          </a:xfrm>
          <a:prstGeom prst="rect">
            <a:avLst/>
          </a:prstGeom>
        </p:spPr>
      </p:pic>
      <p:cxnSp>
        <p:nvCxnSpPr>
          <p:cNvPr id="21" name="직선 화살표 연결선 20"/>
          <p:cNvCxnSpPr>
            <a:cxnSpLocks/>
          </p:cNvCxnSpPr>
          <p:nvPr/>
        </p:nvCxnSpPr>
        <p:spPr>
          <a:xfrm>
            <a:off x="5725066" y="4618416"/>
            <a:ext cx="7951" cy="73778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24E329A-CD6E-94BE-254A-E95D2276E51F}"/>
              </a:ext>
            </a:extLst>
          </p:cNvPr>
          <p:cNvCxnSpPr>
            <a:cxnSpLocks/>
          </p:cNvCxnSpPr>
          <p:nvPr/>
        </p:nvCxnSpPr>
        <p:spPr>
          <a:xfrm>
            <a:off x="6944715" y="4625119"/>
            <a:ext cx="7951" cy="73778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1" name="그래픽 1030" descr="데이터베이스 윤곽선">
            <a:extLst>
              <a:ext uri="{FF2B5EF4-FFF2-40B4-BE49-F238E27FC236}">
                <a16:creationId xmlns:a16="http://schemas.microsoft.com/office/drawing/2014/main" id="{0F8B4809-1585-EB91-E04A-8CA86F63C3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313891" y="2535204"/>
            <a:ext cx="783334" cy="783334"/>
          </a:xfrm>
          <a:prstGeom prst="rect">
            <a:avLst/>
          </a:prstGeom>
        </p:spPr>
      </p:pic>
      <p:sp>
        <p:nvSpPr>
          <p:cNvPr id="1032" name="모서리가 둥근 직사각형 21">
            <a:extLst>
              <a:ext uri="{FF2B5EF4-FFF2-40B4-BE49-F238E27FC236}">
                <a16:creationId xmlns:a16="http://schemas.microsoft.com/office/drawing/2014/main" id="{3EF58012-76F3-64DE-7B4E-98CBF9B7DF09}"/>
              </a:ext>
            </a:extLst>
          </p:cNvPr>
          <p:cNvSpPr/>
          <p:nvPr/>
        </p:nvSpPr>
        <p:spPr>
          <a:xfrm>
            <a:off x="7850117" y="3235445"/>
            <a:ext cx="2430568" cy="1596270"/>
          </a:xfrm>
          <a:prstGeom prst="round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42" dirty="0">
              <a:latin typeface="Pretendard Medium" panose="02000603000000020004" pitchFamily="2" charset="-127"/>
              <a:ea typeface="Pretendard Medium" panose="02000603000000020004" pitchFamily="2" charset="-127"/>
            </a:endParaRPr>
          </a:p>
        </p:txBody>
      </p:sp>
      <p:pic>
        <p:nvPicPr>
          <p:cNvPr id="1056" name="Picture 32" descr="비지니스 맨 - 무료 사람들개 아이콘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512" y="3292948"/>
            <a:ext cx="1504211" cy="1504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그래픽 1034" descr="랩톱 윤곽선">
            <a:extLst>
              <a:ext uri="{FF2B5EF4-FFF2-40B4-BE49-F238E27FC236}">
                <a16:creationId xmlns:a16="http://schemas.microsoft.com/office/drawing/2014/main" id="{73275D29-7003-DEFB-254A-E62B34A1B9F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28407" y="4221401"/>
            <a:ext cx="914400" cy="914400"/>
          </a:xfrm>
          <a:prstGeom prst="rect">
            <a:avLst/>
          </a:prstGeom>
        </p:spPr>
      </p:pic>
      <p:sp>
        <p:nvSpPr>
          <p:cNvPr id="6" name="모서리가 둥근 직사각형 21">
            <a:extLst>
              <a:ext uri="{FF2B5EF4-FFF2-40B4-BE49-F238E27FC236}">
                <a16:creationId xmlns:a16="http://schemas.microsoft.com/office/drawing/2014/main" id="{4EF183CE-0516-1525-0211-22E0F608B29E}"/>
              </a:ext>
            </a:extLst>
          </p:cNvPr>
          <p:cNvSpPr/>
          <p:nvPr/>
        </p:nvSpPr>
        <p:spPr>
          <a:xfrm>
            <a:off x="5022940" y="3235445"/>
            <a:ext cx="2430568" cy="1596270"/>
          </a:xfrm>
          <a:prstGeom prst="round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42" dirty="0">
              <a:latin typeface="Pretendard Medium" panose="02000603000000020004" pitchFamily="2" charset="-127"/>
              <a:ea typeface="Pretendard Medium" panose="02000603000000020004" pitchFamily="2" charset="-127"/>
            </a:endParaRPr>
          </a:p>
        </p:txBody>
      </p:sp>
      <p:sp>
        <p:nvSpPr>
          <p:cNvPr id="8" name="모서리가 둥근 직사각형 21">
            <a:extLst>
              <a:ext uri="{FF2B5EF4-FFF2-40B4-BE49-F238E27FC236}">
                <a16:creationId xmlns:a16="http://schemas.microsoft.com/office/drawing/2014/main" id="{CEB4184C-46C1-EC4F-F8E4-634109353AB7}"/>
              </a:ext>
            </a:extLst>
          </p:cNvPr>
          <p:cNvSpPr/>
          <p:nvPr/>
        </p:nvSpPr>
        <p:spPr>
          <a:xfrm>
            <a:off x="2194117" y="3235445"/>
            <a:ext cx="2430568" cy="1596270"/>
          </a:xfrm>
          <a:prstGeom prst="round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42" dirty="0">
              <a:latin typeface="Pretendard Medium" panose="02000603000000020004" pitchFamily="2" charset="-127"/>
              <a:ea typeface="Pretendard Medium" panose="02000603000000020004" pitchFamily="2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7395D19-D633-C13F-A796-3D5F1198AABC}"/>
              </a:ext>
            </a:extLst>
          </p:cNvPr>
          <p:cNvCxnSpPr>
            <a:cxnSpLocks/>
          </p:cNvCxnSpPr>
          <p:nvPr/>
        </p:nvCxnSpPr>
        <p:spPr>
          <a:xfrm>
            <a:off x="3401450" y="4618416"/>
            <a:ext cx="7951" cy="73778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FE085B1-1D04-16F5-E06C-EDB839A5DC9E}"/>
              </a:ext>
            </a:extLst>
          </p:cNvPr>
          <p:cNvSpPr txBox="1"/>
          <p:nvPr/>
        </p:nvSpPr>
        <p:spPr>
          <a:xfrm>
            <a:off x="2195129" y="2877450"/>
            <a:ext cx="1385272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Front-End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B5FB368-0FC4-3CA5-83FD-B6AC9B2A6B71}"/>
              </a:ext>
            </a:extLst>
          </p:cNvPr>
          <p:cNvSpPr txBox="1"/>
          <p:nvPr/>
        </p:nvSpPr>
        <p:spPr>
          <a:xfrm>
            <a:off x="5061066" y="2877450"/>
            <a:ext cx="1385272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Back-End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745BA2-3BAF-381B-25BE-570147206BC5}"/>
              </a:ext>
            </a:extLst>
          </p:cNvPr>
          <p:cNvSpPr txBox="1"/>
          <p:nvPr/>
        </p:nvSpPr>
        <p:spPr>
          <a:xfrm>
            <a:off x="7908780" y="2877450"/>
            <a:ext cx="613654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DB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894ED55-6FA4-9205-07A5-56566583EA19}"/>
              </a:ext>
            </a:extLst>
          </p:cNvPr>
          <p:cNvSpPr txBox="1"/>
          <p:nvPr/>
        </p:nvSpPr>
        <p:spPr>
          <a:xfrm>
            <a:off x="351634" y="2877450"/>
            <a:ext cx="91440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Client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2EC745F-706A-CED2-A090-844AC9917F17}"/>
              </a:ext>
            </a:extLst>
          </p:cNvPr>
          <p:cNvSpPr txBox="1"/>
          <p:nvPr/>
        </p:nvSpPr>
        <p:spPr>
          <a:xfrm>
            <a:off x="4431253" y="3992085"/>
            <a:ext cx="9396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REST API</a:t>
            </a:r>
            <a:endParaRPr lang="ko-KR" alt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736AB8-9CEE-5C0D-AB27-AA79F5891E8E}"/>
              </a:ext>
            </a:extLst>
          </p:cNvPr>
          <p:cNvSpPr txBox="1"/>
          <p:nvPr/>
        </p:nvSpPr>
        <p:spPr>
          <a:xfrm>
            <a:off x="7217170" y="3992085"/>
            <a:ext cx="9396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err="1"/>
              <a:t>MyBatis</a:t>
            </a:r>
            <a:endParaRPr lang="ko-KR" altLang="en-US" sz="1200" dirty="0"/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FDCC4B52-D339-52C3-C499-39B020FE4754}"/>
              </a:ext>
            </a:extLst>
          </p:cNvPr>
          <p:cNvSpPr txBox="1"/>
          <p:nvPr/>
        </p:nvSpPr>
        <p:spPr>
          <a:xfrm>
            <a:off x="3360333" y="4876437"/>
            <a:ext cx="47781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API</a:t>
            </a:r>
            <a:endParaRPr lang="ko-KR" altLang="en-US" sz="1200" dirty="0"/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19E90490-B624-8E5A-B0B8-6DEBD027B317}"/>
              </a:ext>
            </a:extLst>
          </p:cNvPr>
          <p:cNvSpPr txBox="1"/>
          <p:nvPr/>
        </p:nvSpPr>
        <p:spPr>
          <a:xfrm>
            <a:off x="5346700" y="4876437"/>
            <a:ext cx="47781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API</a:t>
            </a:r>
            <a:endParaRPr lang="ko-KR" altLang="en-US" sz="1200" dirty="0"/>
          </a:p>
        </p:txBody>
      </p:sp>
      <p:sp>
        <p:nvSpPr>
          <p:cNvPr id="1033" name="TextBox 1032">
            <a:extLst>
              <a:ext uri="{FF2B5EF4-FFF2-40B4-BE49-F238E27FC236}">
                <a16:creationId xmlns:a16="http://schemas.microsoft.com/office/drawing/2014/main" id="{B9885B1E-0C54-FFA0-203F-888761A637FC}"/>
              </a:ext>
            </a:extLst>
          </p:cNvPr>
          <p:cNvSpPr txBox="1"/>
          <p:nvPr/>
        </p:nvSpPr>
        <p:spPr>
          <a:xfrm>
            <a:off x="6955323" y="4876437"/>
            <a:ext cx="47781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API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782121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DBD085E-D44B-54FE-8625-F1D8E814C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/>
              <a:t>개발 결과 </a:t>
            </a:r>
            <a:r>
              <a:rPr lang="en-US" altLang="ko-KR" sz="4000" dirty="0"/>
              <a:t>- </a:t>
            </a:r>
            <a:r>
              <a:rPr lang="ko-KR" altLang="en-US" sz="4000" dirty="0"/>
              <a:t>사이트 적용 핵심 알고리즘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712" y="3348583"/>
            <a:ext cx="4984325" cy="2290294"/>
          </a:xfrm>
          <a:prstGeom prst="rect">
            <a:avLst/>
          </a:prstGeom>
        </p:spPr>
      </p:pic>
      <p:pic>
        <p:nvPicPr>
          <p:cNvPr id="8" name="그림 7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C5B903E7-F176-A46D-45A3-5485981CB0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378" y="1764407"/>
            <a:ext cx="3541945" cy="500476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2529C600-89D2-5631-7CE1-9302BBDC6129}"/>
              </a:ext>
            </a:extLst>
          </p:cNvPr>
          <p:cNvSpPr/>
          <p:nvPr/>
        </p:nvSpPr>
        <p:spPr>
          <a:xfrm>
            <a:off x="4530716" y="4023713"/>
            <a:ext cx="960000" cy="909046"/>
          </a:xfrm>
          <a:prstGeom prst="rightArrow">
            <a:avLst>
              <a:gd name="adj1" fmla="val 40420"/>
              <a:gd name="adj2" fmla="val 46807"/>
            </a:avLst>
          </a:prstGeom>
          <a:solidFill>
            <a:schemeClr val="bg1"/>
          </a:solidFill>
          <a:ln w="57150">
            <a:solidFill>
              <a:srgbClr val="4386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0E27B7-701C-5C14-DF75-EF9F65EC526B}"/>
              </a:ext>
            </a:extLst>
          </p:cNvPr>
          <p:cNvSpPr txBox="1"/>
          <p:nvPr/>
        </p:nvSpPr>
        <p:spPr>
          <a:xfrm>
            <a:off x="1728122" y="6802323"/>
            <a:ext cx="18904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결과지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DBE466-4279-0334-7F27-CF514847C056}"/>
              </a:ext>
            </a:extLst>
          </p:cNvPr>
          <p:cNvSpPr txBox="1"/>
          <p:nvPr/>
        </p:nvSpPr>
        <p:spPr>
          <a:xfrm>
            <a:off x="7071646" y="6802323"/>
            <a:ext cx="18904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JSON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D1B077-0C0C-9C02-9DCA-BBA1894A307A}"/>
              </a:ext>
            </a:extLst>
          </p:cNvPr>
          <p:cNvSpPr txBox="1"/>
          <p:nvPr/>
        </p:nvSpPr>
        <p:spPr>
          <a:xfrm>
            <a:off x="4026379" y="4266791"/>
            <a:ext cx="18904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OCR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87283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DBD085E-D44B-54FE-8625-F1D8E814C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/>
              <a:t>개발 결과 </a:t>
            </a:r>
            <a:r>
              <a:rPr lang="en-US" altLang="ko-KR" sz="4000" dirty="0"/>
              <a:t>- </a:t>
            </a:r>
            <a:r>
              <a:rPr lang="ko-KR" altLang="en-US" sz="4000" dirty="0"/>
              <a:t>사이트 적용 핵심 알고리즘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74DDD2-95BA-0C18-333E-E29975094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022" y="1692399"/>
            <a:ext cx="5985354" cy="275026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15D5DD5-116A-B3AA-E88B-8383A444E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244" y="5220791"/>
            <a:ext cx="8492911" cy="1824819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010731B1-15FD-97CC-DD44-9DCFFE487844}"/>
              </a:ext>
            </a:extLst>
          </p:cNvPr>
          <p:cNvSpPr/>
          <p:nvPr/>
        </p:nvSpPr>
        <p:spPr>
          <a:xfrm rot="5400000">
            <a:off x="5019117" y="3993110"/>
            <a:ext cx="706118" cy="1677239"/>
          </a:xfrm>
          <a:prstGeom prst="rightArrow">
            <a:avLst>
              <a:gd name="adj1" fmla="val 63136"/>
              <a:gd name="adj2" fmla="val 46807"/>
            </a:avLst>
          </a:prstGeom>
          <a:solidFill>
            <a:schemeClr val="bg1"/>
          </a:solidFill>
          <a:ln w="57150">
            <a:solidFill>
              <a:srgbClr val="4386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729FF5-80FA-5BEE-829F-A5BD4716CD9D}"/>
              </a:ext>
            </a:extLst>
          </p:cNvPr>
          <p:cNvSpPr txBox="1"/>
          <p:nvPr/>
        </p:nvSpPr>
        <p:spPr>
          <a:xfrm>
            <a:off x="2497142" y="3939230"/>
            <a:ext cx="18904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JSON</a:t>
            </a:r>
            <a:endParaRPr lang="ko-KR" altLang="en-US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4B650B-49DB-4162-5FB7-62F4319F5848}"/>
              </a:ext>
            </a:extLst>
          </p:cNvPr>
          <p:cNvSpPr txBox="1"/>
          <p:nvPr/>
        </p:nvSpPr>
        <p:spPr>
          <a:xfrm>
            <a:off x="4392349" y="4504216"/>
            <a:ext cx="18904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Parse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4D6FFA-FBF6-B746-038B-30392A46CF69}"/>
              </a:ext>
            </a:extLst>
          </p:cNvPr>
          <p:cNvSpPr txBox="1"/>
          <p:nvPr/>
        </p:nvSpPr>
        <p:spPr>
          <a:xfrm>
            <a:off x="2497142" y="6546563"/>
            <a:ext cx="18904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String (Java)</a:t>
            </a:r>
            <a:endParaRPr lang="ko-KR" altLang="en-US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2419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DBD085E-D44B-54FE-8625-F1D8E814C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/>
              <a:t>개발 결과 </a:t>
            </a:r>
            <a:r>
              <a:rPr lang="en-US" altLang="ko-KR" sz="4000" dirty="0"/>
              <a:t>- </a:t>
            </a:r>
            <a:r>
              <a:rPr lang="ko-KR" altLang="en-US" sz="4000" dirty="0"/>
              <a:t>사이트 적용 핵심 알고리즘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5D5DD5-116A-B3AA-E88B-8383A444E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5" y="3824408"/>
            <a:ext cx="6613500" cy="1421002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010731B1-15FD-97CC-DD44-9DCFFE487844}"/>
              </a:ext>
            </a:extLst>
          </p:cNvPr>
          <p:cNvSpPr/>
          <p:nvPr/>
        </p:nvSpPr>
        <p:spPr>
          <a:xfrm>
            <a:off x="7074892" y="3924647"/>
            <a:ext cx="1632828" cy="1285410"/>
          </a:xfrm>
          <a:prstGeom prst="rightArrow">
            <a:avLst>
              <a:gd name="adj1" fmla="val 63136"/>
              <a:gd name="adj2" fmla="val 46807"/>
            </a:avLst>
          </a:prstGeom>
          <a:solidFill>
            <a:schemeClr val="bg1"/>
          </a:solidFill>
          <a:ln w="57150">
            <a:solidFill>
              <a:srgbClr val="4386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4B650B-49DB-4162-5FB7-62F4319F5848}"/>
              </a:ext>
            </a:extLst>
          </p:cNvPr>
          <p:cNvSpPr txBox="1"/>
          <p:nvPr/>
        </p:nvSpPr>
        <p:spPr>
          <a:xfrm>
            <a:off x="7030036" y="4165577"/>
            <a:ext cx="153206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data processing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4D6FFA-FBF6-B746-038B-30392A46CF69}"/>
              </a:ext>
            </a:extLst>
          </p:cNvPr>
          <p:cNvSpPr txBox="1"/>
          <p:nvPr/>
        </p:nvSpPr>
        <p:spPr>
          <a:xfrm>
            <a:off x="95225" y="4794559"/>
            <a:ext cx="18904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String (Java)</a:t>
            </a:r>
            <a:endParaRPr lang="ko-KR" altLang="en-US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548A113-AAFF-4C41-AF40-1B869901B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0055" y="2128772"/>
            <a:ext cx="1409213" cy="499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19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DBD085E-D44B-54FE-8625-F1D8E814C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/>
              <a:t>개발 결과 </a:t>
            </a:r>
            <a:r>
              <a:rPr lang="en-US" altLang="ko-KR" sz="4000" dirty="0"/>
              <a:t>- </a:t>
            </a:r>
            <a:r>
              <a:rPr lang="ko-KR" altLang="en-US" sz="4000" dirty="0"/>
              <a:t>사이트 적용 핵심 알고리즘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5D5DD5-116A-B3AA-E88B-8383A444E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5" y="3824408"/>
            <a:ext cx="6613500" cy="1421002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010731B1-15FD-97CC-DD44-9DCFFE487844}"/>
              </a:ext>
            </a:extLst>
          </p:cNvPr>
          <p:cNvSpPr/>
          <p:nvPr/>
        </p:nvSpPr>
        <p:spPr>
          <a:xfrm>
            <a:off x="7074892" y="3924647"/>
            <a:ext cx="1632828" cy="1285410"/>
          </a:xfrm>
          <a:prstGeom prst="rightArrow">
            <a:avLst>
              <a:gd name="adj1" fmla="val 63136"/>
              <a:gd name="adj2" fmla="val 46807"/>
            </a:avLst>
          </a:prstGeom>
          <a:solidFill>
            <a:schemeClr val="bg1"/>
          </a:solidFill>
          <a:ln w="57150">
            <a:solidFill>
              <a:srgbClr val="4386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4B650B-49DB-4162-5FB7-62F4319F5848}"/>
              </a:ext>
            </a:extLst>
          </p:cNvPr>
          <p:cNvSpPr txBox="1"/>
          <p:nvPr/>
        </p:nvSpPr>
        <p:spPr>
          <a:xfrm>
            <a:off x="7030036" y="4165577"/>
            <a:ext cx="153206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data processing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4D6FFA-FBF6-B746-038B-30392A46CF69}"/>
              </a:ext>
            </a:extLst>
          </p:cNvPr>
          <p:cNvSpPr txBox="1"/>
          <p:nvPr/>
        </p:nvSpPr>
        <p:spPr>
          <a:xfrm>
            <a:off x="95225" y="4794559"/>
            <a:ext cx="18904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String (Java)</a:t>
            </a:r>
            <a:endParaRPr lang="ko-KR" altLang="en-US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548A113-AAFF-4C41-AF40-1B869901B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0055" y="2128772"/>
            <a:ext cx="1409213" cy="4997286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06C301B-6327-7A7B-D826-0518905026C6}"/>
              </a:ext>
            </a:extLst>
          </p:cNvPr>
          <p:cNvSpPr/>
          <p:nvPr/>
        </p:nvSpPr>
        <p:spPr>
          <a:xfrm>
            <a:off x="1" y="1460499"/>
            <a:ext cx="10664054" cy="6100764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20B4B6-15B5-E862-D3E4-D03D0542BE00}"/>
              </a:ext>
            </a:extLst>
          </p:cNvPr>
          <p:cNvSpPr txBox="1"/>
          <p:nvPr/>
        </p:nvSpPr>
        <p:spPr>
          <a:xfrm>
            <a:off x="506812" y="1814517"/>
            <a:ext cx="40182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latin typeface="Pretendard Bold" panose="02000803000000020004" pitchFamily="2" charset="-127"/>
                <a:ea typeface="Pretendard Bold" panose="02000803000000020004" pitchFamily="2" charset="-127"/>
                <a:cs typeface="Pretendard Bold" panose="02000803000000020004" pitchFamily="2" charset="-127"/>
              </a:rPr>
              <a:t>Pattern Matching</a:t>
            </a:r>
            <a:endParaRPr lang="ko-KR" altLang="en-US" sz="3200" dirty="0">
              <a:latin typeface="Pretendard Bold" panose="02000803000000020004" pitchFamily="2" charset="-127"/>
              <a:ea typeface="Pretendard Bold" panose="02000803000000020004" pitchFamily="2" charset="-127"/>
              <a:cs typeface="Pretendard Bold" panose="020008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9279D1-8FC6-3AC4-F5A1-A8DF26375217}"/>
              </a:ext>
            </a:extLst>
          </p:cNvPr>
          <p:cNvSpPr txBox="1"/>
          <p:nvPr/>
        </p:nvSpPr>
        <p:spPr>
          <a:xfrm>
            <a:off x="1040452" y="3189148"/>
            <a:ext cx="30821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1. 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보이어</a:t>
            </a:r>
            <a:r>
              <a:rPr lang="en-US" altLang="ko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무어</a:t>
            </a:r>
            <a:r>
              <a:rPr lang="en-US" altLang="ko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알고리즘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3CC83A-E6B4-54B9-347A-755CAF48C8BD}"/>
              </a:ext>
            </a:extLst>
          </p:cNvPr>
          <p:cNvSpPr txBox="1"/>
          <p:nvPr/>
        </p:nvSpPr>
        <p:spPr>
          <a:xfrm>
            <a:off x="1040452" y="4506501"/>
            <a:ext cx="30821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2. KMP 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알고리즘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D91FAB-078F-B244-C887-48C4EF614FAC}"/>
              </a:ext>
            </a:extLst>
          </p:cNvPr>
          <p:cNvSpPr txBox="1"/>
          <p:nvPr/>
        </p:nvSpPr>
        <p:spPr>
          <a:xfrm>
            <a:off x="1040452" y="5839243"/>
            <a:ext cx="30821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3. </a:t>
            </a:r>
            <a:r>
              <a:rPr lang="ko-KR" altLang="en-US" sz="24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브루트포스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알고리즘</a:t>
            </a:r>
          </a:p>
        </p:txBody>
      </p:sp>
    </p:spTree>
    <p:extLst>
      <p:ext uri="{BB962C8B-B14F-4D97-AF65-F5344CB8AC3E}">
        <p14:creationId xmlns:p14="http://schemas.microsoft.com/office/powerpoint/2010/main" val="312257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DBD085E-D44B-54FE-8625-F1D8E814C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/>
              <a:t>개발 결과 </a:t>
            </a:r>
            <a:r>
              <a:rPr lang="en-US" altLang="ko-KR" sz="4000" dirty="0"/>
              <a:t>- </a:t>
            </a:r>
            <a:r>
              <a:rPr lang="ko-KR" altLang="en-US" sz="4000" dirty="0"/>
              <a:t>사이트 적용 핵심 알고리즘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5D5DD5-116A-B3AA-E88B-8383A444E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5" y="3824408"/>
            <a:ext cx="6613500" cy="1421002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010731B1-15FD-97CC-DD44-9DCFFE487844}"/>
              </a:ext>
            </a:extLst>
          </p:cNvPr>
          <p:cNvSpPr/>
          <p:nvPr/>
        </p:nvSpPr>
        <p:spPr>
          <a:xfrm>
            <a:off x="7074892" y="3924647"/>
            <a:ext cx="1632828" cy="1285410"/>
          </a:xfrm>
          <a:prstGeom prst="rightArrow">
            <a:avLst>
              <a:gd name="adj1" fmla="val 63136"/>
              <a:gd name="adj2" fmla="val 46807"/>
            </a:avLst>
          </a:prstGeom>
          <a:solidFill>
            <a:schemeClr val="bg1"/>
          </a:solidFill>
          <a:ln w="57150">
            <a:solidFill>
              <a:srgbClr val="4386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4B650B-49DB-4162-5FB7-62F4319F5848}"/>
              </a:ext>
            </a:extLst>
          </p:cNvPr>
          <p:cNvSpPr txBox="1"/>
          <p:nvPr/>
        </p:nvSpPr>
        <p:spPr>
          <a:xfrm>
            <a:off x="7030036" y="4165577"/>
            <a:ext cx="153206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data processing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4D6FFA-FBF6-B746-038B-30392A46CF69}"/>
              </a:ext>
            </a:extLst>
          </p:cNvPr>
          <p:cNvSpPr txBox="1"/>
          <p:nvPr/>
        </p:nvSpPr>
        <p:spPr>
          <a:xfrm>
            <a:off x="95225" y="4794559"/>
            <a:ext cx="189045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String (Java)</a:t>
            </a:r>
            <a:endParaRPr lang="ko-KR" altLang="en-US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548A113-AAFF-4C41-AF40-1B869901B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0055" y="2128772"/>
            <a:ext cx="1409213" cy="4997286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06C301B-6327-7A7B-D826-0518905026C6}"/>
              </a:ext>
            </a:extLst>
          </p:cNvPr>
          <p:cNvSpPr/>
          <p:nvPr/>
        </p:nvSpPr>
        <p:spPr>
          <a:xfrm>
            <a:off x="1" y="1460499"/>
            <a:ext cx="10664054" cy="6100764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1EAD6A-BDE4-5ECF-8FCB-D6AF10743140}"/>
              </a:ext>
            </a:extLst>
          </p:cNvPr>
          <p:cNvSpPr txBox="1"/>
          <p:nvPr/>
        </p:nvSpPr>
        <p:spPr>
          <a:xfrm>
            <a:off x="506812" y="1814517"/>
            <a:ext cx="40182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latin typeface="Pretendard Bold" panose="02000803000000020004" pitchFamily="2" charset="-127"/>
                <a:ea typeface="Pretendard Bold" panose="02000803000000020004" pitchFamily="2" charset="-127"/>
                <a:cs typeface="Pretendard Bold" panose="02000803000000020004" pitchFamily="2" charset="-127"/>
              </a:rPr>
              <a:t>Pattern Matching</a:t>
            </a:r>
            <a:endParaRPr lang="ko-KR" altLang="en-US" sz="3200" dirty="0">
              <a:latin typeface="Pretendard Bold" panose="02000803000000020004" pitchFamily="2" charset="-127"/>
              <a:ea typeface="Pretendard Bold" panose="02000803000000020004" pitchFamily="2" charset="-127"/>
              <a:cs typeface="Pretendard Bold" panose="020008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4A1A38-6BE4-C535-E376-3F8777C4C42B}"/>
              </a:ext>
            </a:extLst>
          </p:cNvPr>
          <p:cNvSpPr txBox="1"/>
          <p:nvPr/>
        </p:nvSpPr>
        <p:spPr>
          <a:xfrm>
            <a:off x="1040452" y="3189148"/>
            <a:ext cx="30821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1. </a:t>
            </a:r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보이어</a:t>
            </a:r>
            <a:r>
              <a:rPr lang="en-US" altLang="ko-KR" sz="24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</a:t>
            </a:r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무어</a:t>
            </a:r>
            <a:r>
              <a:rPr lang="en-US" altLang="ko-KR" sz="24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알고리즘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341BAB-134A-913D-25CF-517EEB64B3D1}"/>
              </a:ext>
            </a:extLst>
          </p:cNvPr>
          <p:cNvSpPr txBox="1"/>
          <p:nvPr/>
        </p:nvSpPr>
        <p:spPr>
          <a:xfrm>
            <a:off x="1040452" y="4506501"/>
            <a:ext cx="30821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2. KMP 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알고리즘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C67B36-A9F7-A780-80D4-4958124BF89A}"/>
              </a:ext>
            </a:extLst>
          </p:cNvPr>
          <p:cNvSpPr txBox="1"/>
          <p:nvPr/>
        </p:nvSpPr>
        <p:spPr>
          <a:xfrm>
            <a:off x="1040452" y="5839243"/>
            <a:ext cx="30821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3. </a:t>
            </a:r>
            <a:r>
              <a:rPr lang="ko-KR" altLang="en-US" sz="24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브루트포스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알고리즘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59B9100-68B1-2B1F-F193-B56F34354F2F}"/>
              </a:ext>
            </a:extLst>
          </p:cNvPr>
          <p:cNvGrpSpPr/>
          <p:nvPr/>
        </p:nvGrpSpPr>
        <p:grpSpPr>
          <a:xfrm>
            <a:off x="5940420" y="2894024"/>
            <a:ext cx="4029622" cy="1704787"/>
            <a:chOff x="4678098" y="2894024"/>
            <a:chExt cx="4029622" cy="1704787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B9918E26-EBE7-CD71-138F-CD2B8D7BD13F}"/>
                </a:ext>
              </a:extLst>
            </p:cNvPr>
            <p:cNvSpPr/>
            <p:nvPr/>
          </p:nvSpPr>
          <p:spPr>
            <a:xfrm>
              <a:off x="4678098" y="2908284"/>
              <a:ext cx="4029622" cy="1690527"/>
            </a:xfrm>
            <a:prstGeom prst="roundRect">
              <a:avLst/>
            </a:prstGeom>
            <a:noFill/>
            <a:ln w="57150">
              <a:solidFill>
                <a:srgbClr val="4386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9422756-BED8-00A3-A9DE-4B17A0DDD5A9}"/>
                </a:ext>
              </a:extLst>
            </p:cNvPr>
            <p:cNvSpPr txBox="1"/>
            <p:nvPr/>
          </p:nvSpPr>
          <p:spPr>
            <a:xfrm>
              <a:off x="4734632" y="2894024"/>
              <a:ext cx="3703355" cy="169052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1. </a:t>
              </a:r>
              <a:r>
                <a:rPr lang="ko-KR" altLang="en-US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긴 문자열</a:t>
              </a:r>
              <a:r>
                <a:rPr lang="en-US" altLang="ko-KR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약 </a:t>
              </a:r>
              <a:r>
                <a:rPr lang="en-US" altLang="ko-KR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8</a:t>
              </a:r>
              <a:r>
                <a:rPr lang="ko-KR" altLang="en-US" sz="2400" b="1" dirty="0" err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만자</a:t>
              </a:r>
              <a:r>
                <a:rPr lang="en-US" altLang="ko-KR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2. </a:t>
              </a:r>
              <a:r>
                <a:rPr lang="ko-KR" altLang="en-US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비교적 짧은 패턴</a:t>
              </a:r>
              <a:r>
                <a:rPr lang="en-US" altLang="ko-KR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약 </a:t>
              </a:r>
              <a:r>
                <a:rPr lang="en-US" altLang="ko-KR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10</a:t>
              </a:r>
              <a:r>
                <a:rPr lang="ko-KR" altLang="en-US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자</a:t>
              </a:r>
              <a:r>
                <a:rPr lang="en-US" altLang="ko-KR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3. </a:t>
              </a:r>
              <a:r>
                <a:rPr lang="ko-KR" altLang="en-US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불일치가 빈도가 높음</a:t>
              </a:r>
            </a:p>
          </p:txBody>
        </p:sp>
      </p:grpSp>
      <p:pic>
        <p:nvPicPr>
          <p:cNvPr id="32" name="그래픽 31" descr="확인 표시 단색으로 채워진">
            <a:extLst>
              <a:ext uri="{FF2B5EF4-FFF2-40B4-BE49-F238E27FC236}">
                <a16:creationId xmlns:a16="http://schemas.microsoft.com/office/drawing/2014/main" id="{6F6A6971-1459-B1F5-C74D-E4A79A398A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5665" y="273641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524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BE1916D-C8FC-8A10-C2CF-3FD7F5E4F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7" y="0"/>
            <a:ext cx="10584165" cy="756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920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DBD085E-D44B-54FE-8625-F1D8E814C98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42900"/>
            <a:ext cx="9223375" cy="1117600"/>
          </a:xfrm>
        </p:spPr>
        <p:txBody>
          <a:bodyPr/>
          <a:lstStyle/>
          <a:p>
            <a:r>
              <a:rPr lang="ko-KR" altLang="en-US" dirty="0"/>
              <a:t>개발결과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BE1916D-C8FC-8A10-C2CF-3FD7F5E4F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64533" y="-4708121"/>
            <a:ext cx="33389097" cy="2385296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BF4C045-3F6D-CFE0-55C2-0BA1DB5DA6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7" y="0"/>
            <a:ext cx="10584165" cy="756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84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35012" y="1980431"/>
            <a:ext cx="3086101" cy="3229914"/>
          </a:xfrm>
          <a:prstGeom prst="rect">
            <a:avLst/>
          </a:prstGeom>
          <a:noFill/>
        </p:spPr>
        <p:txBody>
          <a:bodyPr wrap="none" tIns="36000" bIns="36000" rtlCol="0" anchor="ctr" anchorCtr="0">
            <a:spAutoFit/>
          </a:bodyPr>
          <a:lstStyle/>
          <a:p>
            <a:pPr marL="451136" indent="-451136">
              <a:lnSpc>
                <a:spcPct val="150000"/>
              </a:lnSpc>
              <a:buAutoNum type="arabicPeriod"/>
            </a:pPr>
            <a:r>
              <a:rPr lang="ko-KR" altLang="en-US" sz="2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기획 배경 및 목표</a:t>
            </a:r>
            <a:endParaRPr lang="en-US" altLang="ko-KR" sz="2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1136" indent="-451136">
              <a:lnSpc>
                <a:spcPct val="150000"/>
              </a:lnSpc>
              <a:buAutoNum type="arabicPeriod"/>
            </a:pPr>
            <a:r>
              <a:rPr lang="ko-KR" altLang="en-US" sz="2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진행계획일정</a:t>
            </a:r>
            <a:endParaRPr lang="en-US" altLang="ko-KR" sz="2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1136" indent="-451136">
              <a:lnSpc>
                <a:spcPct val="150000"/>
              </a:lnSpc>
              <a:buAutoNum type="arabicPeriod"/>
            </a:pPr>
            <a:r>
              <a:rPr lang="ko-KR" altLang="en-US" sz="2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시장현황분석</a:t>
            </a:r>
            <a:endParaRPr lang="en-US" altLang="ko-KR" sz="2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1136" indent="-451136">
              <a:lnSpc>
                <a:spcPct val="150000"/>
              </a:lnSpc>
              <a:buAutoNum type="arabicPeriod"/>
            </a:pPr>
            <a:r>
              <a:rPr lang="ko-KR" altLang="en-US" sz="2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개발 결과</a:t>
            </a:r>
            <a:endParaRPr lang="en-US" altLang="ko-KR" sz="2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1136" indent="-451136">
              <a:lnSpc>
                <a:spcPct val="150000"/>
              </a:lnSpc>
              <a:buAutoNum type="arabicPeriod"/>
            </a:pPr>
            <a:r>
              <a:rPr lang="ko-KR" altLang="en-US" sz="2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기대효과</a:t>
            </a:r>
            <a:endParaRPr lang="en-US" altLang="ko-KR" sz="2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제목 3">
            <a:extLst>
              <a:ext uri="{FF2B5EF4-FFF2-40B4-BE49-F238E27FC236}">
                <a16:creationId xmlns:a16="http://schemas.microsoft.com/office/drawing/2014/main" id="{F1B2D7AF-74CC-62E8-FF1D-D9218A00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012" y="396256"/>
            <a:ext cx="9223375" cy="1064244"/>
          </a:xfrm>
        </p:spPr>
        <p:txBody>
          <a:bodyPr>
            <a:normAutofit/>
          </a:bodyPr>
          <a:lstStyle/>
          <a:p>
            <a:r>
              <a:rPr lang="ko-KR" altLang="en-US" dirty="0"/>
              <a:t>목차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700780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BD127D7-79DD-C161-E148-D9F687B74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7" y="-35793"/>
            <a:ext cx="10584165" cy="75612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8333F30-00BD-CED6-917A-97349A5C6A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81" t="23332" r="27549" b="27145"/>
          <a:stretch/>
        </p:blipFill>
        <p:spPr>
          <a:xfrm>
            <a:off x="827751" y="1836415"/>
            <a:ext cx="4590404" cy="374462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9C89F28-65D9-7773-803E-7AD0D2F365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29" t="23697" r="28989" b="35354"/>
          <a:stretch/>
        </p:blipFill>
        <p:spPr>
          <a:xfrm>
            <a:off x="5401154" y="1836415"/>
            <a:ext cx="4464496" cy="3096344"/>
          </a:xfrm>
          <a:prstGeom prst="rect">
            <a:avLst/>
          </a:prstGeom>
        </p:spPr>
      </p:pic>
      <p:sp>
        <p:nvSpPr>
          <p:cNvPr id="11" name="제목 3">
            <a:extLst>
              <a:ext uri="{FF2B5EF4-FFF2-40B4-BE49-F238E27FC236}">
                <a16:creationId xmlns:a16="http://schemas.microsoft.com/office/drawing/2014/main" id="{6DBD085E-D44B-54FE-8625-F1D8E814C983}"/>
              </a:ext>
            </a:extLst>
          </p:cNvPr>
          <p:cNvSpPr txBox="1">
            <a:spLocks/>
          </p:cNvSpPr>
          <p:nvPr/>
        </p:nvSpPr>
        <p:spPr>
          <a:xfrm>
            <a:off x="1896666" y="5292799"/>
            <a:ext cx="2297906" cy="72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defRPr>
            </a:lvl1pPr>
          </a:lstStyle>
          <a:p>
            <a:pPr algn="ctr"/>
            <a:r>
              <a:rPr lang="ko-KR" altLang="en-US" sz="25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작성자</a:t>
            </a:r>
            <a:endParaRPr lang="ko-KR" altLang="en-US" sz="25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2" name="제목 3">
            <a:extLst>
              <a:ext uri="{FF2B5EF4-FFF2-40B4-BE49-F238E27FC236}">
                <a16:creationId xmlns:a16="http://schemas.microsoft.com/office/drawing/2014/main" id="{73794BE3-FD32-3510-8684-83863D0BEFA3}"/>
              </a:ext>
            </a:extLst>
          </p:cNvPr>
          <p:cNvSpPr txBox="1">
            <a:spLocks/>
          </p:cNvSpPr>
          <p:nvPr/>
        </p:nvSpPr>
        <p:spPr>
          <a:xfrm>
            <a:off x="6498830" y="5292799"/>
            <a:ext cx="2297906" cy="72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defRPr>
            </a:lvl1pPr>
          </a:lstStyle>
          <a:p>
            <a:pPr algn="ctr"/>
            <a:r>
              <a:rPr lang="ko-KR" altLang="en-US" sz="25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비작성자</a:t>
            </a:r>
          </a:p>
        </p:txBody>
      </p:sp>
    </p:spTree>
    <p:extLst>
      <p:ext uri="{BB962C8B-B14F-4D97-AF65-F5344CB8AC3E}">
        <p14:creationId xmlns:p14="http://schemas.microsoft.com/office/powerpoint/2010/main" val="1997565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EA34BEB-695E-7294-E1B5-5558A58787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7" y="0"/>
            <a:ext cx="10584165" cy="756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06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C747E8C-9F4E-7E07-0B9A-4B819898CC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189" y="0"/>
            <a:ext cx="6761021" cy="756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2045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DBD085E-D44B-54FE-8625-F1D8E814C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/>
              <a:t>시 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3852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35171" y="1692399"/>
            <a:ext cx="9223058" cy="528887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2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1. </a:t>
            </a:r>
            <a:r>
              <a:rPr lang="ko-KR" altLang="en-US" sz="22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개인 맞춤형 건강 관리의 향상</a:t>
            </a:r>
          </a:p>
          <a:p>
            <a:pPr lvl="1"/>
            <a:r>
              <a:rPr lang="ko-KR" altLang="en-US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개인화된 운동 및 식단 계획 제공</a:t>
            </a:r>
            <a:endParaRPr lang="en-US" altLang="ko-KR" sz="2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효과적인 건강 관리</a:t>
            </a:r>
            <a:r>
              <a:rPr lang="en-US" altLang="ko-KR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0" indent="0">
              <a:buNone/>
            </a:pPr>
            <a:endParaRPr lang="en-US" altLang="ko-KR" sz="2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2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2. </a:t>
            </a:r>
            <a:r>
              <a:rPr lang="ko-KR" altLang="en-US" sz="22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사용자 만족도 및 참여도 증대</a:t>
            </a:r>
          </a:p>
          <a:p>
            <a:pPr lvl="1"/>
            <a:r>
              <a:rPr lang="ko-KR" altLang="en-US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사용자 경험 개선</a:t>
            </a:r>
            <a:endParaRPr lang="en-US" altLang="ko-KR" sz="2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커뮤니티 형성 및 동기 부여</a:t>
            </a:r>
            <a:endParaRPr lang="en-US" altLang="ko-KR" sz="2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indent="0">
              <a:buNone/>
            </a:pPr>
            <a:endParaRPr lang="en-US" altLang="ko-KR" sz="2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2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3. </a:t>
            </a:r>
            <a:r>
              <a:rPr lang="ko-KR" altLang="en-US" sz="22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사업적 효과</a:t>
            </a:r>
            <a:endParaRPr lang="en-US" altLang="ko-KR" sz="22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기반의 새로운 서비스 개발</a:t>
            </a:r>
            <a:endParaRPr lang="en-US" altLang="ko-KR" sz="2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광고를 통한 수익 창출</a:t>
            </a:r>
            <a:endParaRPr lang="en-US" altLang="ko-KR" sz="2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163F6F30-70CB-DAC4-FE90-86D17B345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/>
              <a:t>기대효과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9150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265433F-EE42-3523-BCE6-052B856F5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012" y="396256"/>
            <a:ext cx="9223375" cy="1064244"/>
          </a:xfrm>
        </p:spPr>
        <p:txBody>
          <a:bodyPr>
            <a:normAutofit/>
          </a:bodyPr>
          <a:lstStyle/>
          <a:p>
            <a:r>
              <a:rPr lang="ko-KR" altLang="en-US" dirty="0"/>
              <a:t>역할 분담</a:t>
            </a:r>
            <a:endParaRPr lang="ko-KR" altLang="en-US" sz="4000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E979FEE3-0BA5-5388-0F6A-55B0D827B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013" y="1548383"/>
            <a:ext cx="9223375" cy="586886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000" dirty="0"/>
              <a:t>공통</a:t>
            </a:r>
            <a:endParaRPr lang="en-US" altLang="ko-KR" sz="2000" dirty="0"/>
          </a:p>
          <a:p>
            <a:pPr lvl="1"/>
            <a:r>
              <a:rPr lang="en-US" altLang="ko-KR" sz="1600" dirty="0"/>
              <a:t>DB </a:t>
            </a:r>
            <a:r>
              <a:rPr lang="ko-KR" altLang="en-US" sz="1600" dirty="0"/>
              <a:t>모델링</a:t>
            </a:r>
            <a:endParaRPr lang="en-US" altLang="ko-KR" sz="1600" dirty="0"/>
          </a:p>
          <a:p>
            <a:pPr lvl="1"/>
            <a:r>
              <a:rPr lang="en-US" altLang="ko-KR" sz="1600" dirty="0"/>
              <a:t>Wire Frame </a:t>
            </a:r>
            <a:r>
              <a:rPr lang="ko-KR" altLang="en-US" sz="1600" dirty="0"/>
              <a:t>제작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2000" dirty="0"/>
              <a:t>	</a:t>
            </a:r>
          </a:p>
          <a:p>
            <a:pPr marL="0" indent="0">
              <a:buNone/>
            </a:pPr>
            <a:r>
              <a:rPr lang="ko-KR" altLang="en-US" sz="2000" dirty="0"/>
              <a:t>최현준</a:t>
            </a:r>
            <a:endParaRPr lang="en-US" altLang="ko-KR" sz="2000" dirty="0"/>
          </a:p>
          <a:p>
            <a:pPr lvl="1"/>
            <a:r>
              <a:rPr lang="en-US" altLang="ko-KR" sz="1600" dirty="0"/>
              <a:t>Back-end</a:t>
            </a:r>
          </a:p>
          <a:p>
            <a:pPr lvl="2"/>
            <a:r>
              <a:rPr lang="en-US" altLang="ko-KR" sz="1600" dirty="0"/>
              <a:t>OCR API</a:t>
            </a:r>
            <a:r>
              <a:rPr lang="ko-KR" altLang="en-US" sz="1600" dirty="0"/>
              <a:t>를 활용한 </a:t>
            </a:r>
            <a:r>
              <a:rPr lang="ko-KR" altLang="en-US" sz="1600" dirty="0" err="1"/>
              <a:t>체성분</a:t>
            </a:r>
            <a:r>
              <a:rPr lang="ko-KR" altLang="en-US" sz="1600" dirty="0"/>
              <a:t> 분석 결과 </a:t>
            </a:r>
            <a:r>
              <a:rPr lang="en-US" altLang="ko-KR" sz="1600" dirty="0"/>
              <a:t>Parsing </a:t>
            </a:r>
            <a:r>
              <a:rPr lang="ko-KR" altLang="en-US" sz="1600" dirty="0"/>
              <a:t>→ 개인별 맞춤 운동 추천</a:t>
            </a:r>
            <a:endParaRPr lang="en-US" altLang="ko-KR" sz="1600" dirty="0"/>
          </a:p>
          <a:p>
            <a:pPr lvl="2"/>
            <a:r>
              <a:rPr lang="en-US" altLang="ko-KR" sz="1600" dirty="0"/>
              <a:t>Member, Post, Like, </a:t>
            </a:r>
            <a:r>
              <a:rPr lang="en-US" altLang="ko-KR" sz="1600" dirty="0" err="1"/>
              <a:t>Inbody</a:t>
            </a:r>
            <a:r>
              <a:rPr lang="en-US" altLang="ko-KR" sz="1600" dirty="0"/>
              <a:t> </a:t>
            </a:r>
            <a:r>
              <a:rPr lang="ko-KR" altLang="en-US" sz="1600" dirty="0"/>
              <a:t>관련</a:t>
            </a:r>
            <a:r>
              <a:rPr lang="en-US" altLang="ko-KR" sz="1600" dirty="0"/>
              <a:t> </a:t>
            </a:r>
            <a:r>
              <a:rPr lang="ko-KR" altLang="en-US" sz="1600" dirty="0"/>
              <a:t>기능 전반</a:t>
            </a:r>
            <a:endParaRPr lang="en-US" altLang="ko-KR" sz="1600" dirty="0"/>
          </a:p>
          <a:p>
            <a:pPr lvl="1"/>
            <a:r>
              <a:rPr lang="en-US" altLang="ko-KR" sz="1600" dirty="0"/>
              <a:t>Front-end</a:t>
            </a:r>
          </a:p>
          <a:p>
            <a:pPr lvl="2"/>
            <a:r>
              <a:rPr lang="en-US" altLang="ko-KR" sz="1600" dirty="0" err="1"/>
              <a:t>InbodyView</a:t>
            </a:r>
            <a:r>
              <a:rPr lang="en-US" altLang="ko-KR" sz="1600" dirty="0"/>
              <a:t> </a:t>
            </a:r>
            <a:r>
              <a:rPr lang="ko-KR" altLang="en-US" sz="1600" dirty="0"/>
              <a:t>전반</a:t>
            </a:r>
            <a:endParaRPr lang="en-US" altLang="ko-KR" sz="1600" dirty="0"/>
          </a:p>
          <a:p>
            <a:pPr lvl="2"/>
            <a:r>
              <a:rPr lang="en-US" altLang="ko-KR" sz="1600" dirty="0" err="1"/>
              <a:t>myPage</a:t>
            </a:r>
            <a:r>
              <a:rPr lang="en-US" altLang="ko-KR" sz="1600" dirty="0"/>
              <a:t> </a:t>
            </a:r>
            <a:r>
              <a:rPr lang="ko-KR" altLang="en-US" sz="1600" dirty="0"/>
              <a:t>수정 기능</a:t>
            </a:r>
            <a:r>
              <a:rPr lang="en-US" altLang="ko-KR" sz="1600" dirty="0"/>
              <a:t>, </a:t>
            </a:r>
            <a:r>
              <a:rPr lang="ko-KR" altLang="en-US" sz="1600" dirty="0"/>
              <a:t>좋아요 누른 영상</a:t>
            </a:r>
            <a:r>
              <a:rPr lang="en-US" altLang="ko-KR" sz="1600" dirty="0"/>
              <a:t>, </a:t>
            </a:r>
            <a:r>
              <a:rPr lang="ko-KR" altLang="en-US" sz="1600" dirty="0"/>
              <a:t>게시글 조회 기능 추가</a:t>
            </a:r>
            <a:endParaRPr lang="en-US" altLang="ko-KR" sz="16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박창빈</a:t>
            </a:r>
            <a:endParaRPr lang="en-US" altLang="ko-KR" sz="2000" dirty="0"/>
          </a:p>
          <a:p>
            <a:pPr lvl="1"/>
            <a:r>
              <a:rPr lang="en-US" altLang="ko-KR" sz="1600" dirty="0"/>
              <a:t>Back-end</a:t>
            </a:r>
          </a:p>
          <a:p>
            <a:pPr lvl="2"/>
            <a:r>
              <a:rPr lang="ko-KR" altLang="en-US" sz="1600" dirty="0"/>
              <a:t>생성형 </a:t>
            </a:r>
            <a:r>
              <a:rPr lang="en-US" altLang="ko-KR" sz="1600" dirty="0"/>
              <a:t>AI</a:t>
            </a:r>
            <a:r>
              <a:rPr lang="ko-KR" altLang="en-US" sz="1600" dirty="0"/>
              <a:t>를 활용한 식단 추천 기능 구현</a:t>
            </a:r>
            <a:endParaRPr lang="en-US" altLang="ko-KR" sz="1600" dirty="0"/>
          </a:p>
          <a:p>
            <a:pPr lvl="2"/>
            <a:r>
              <a:rPr lang="en-US" altLang="ko-KR" sz="1600" dirty="0"/>
              <a:t>Video, Diet, Like </a:t>
            </a:r>
            <a:r>
              <a:rPr lang="ko-KR" altLang="en-US" sz="1600" dirty="0"/>
              <a:t>관련</a:t>
            </a:r>
            <a:r>
              <a:rPr lang="en-US" altLang="ko-KR" sz="1600" dirty="0"/>
              <a:t> </a:t>
            </a:r>
            <a:r>
              <a:rPr lang="ko-KR" altLang="en-US" sz="1600" dirty="0"/>
              <a:t>기능 전반</a:t>
            </a:r>
            <a:endParaRPr lang="en-US" altLang="ko-KR" sz="1600" dirty="0"/>
          </a:p>
          <a:p>
            <a:pPr lvl="1"/>
            <a:r>
              <a:rPr lang="en-US" altLang="ko-KR" sz="1600" dirty="0"/>
              <a:t>Front-end</a:t>
            </a:r>
          </a:p>
          <a:p>
            <a:pPr lvl="2"/>
            <a:r>
              <a:rPr lang="en-US" altLang="ko-KR" sz="1600" dirty="0"/>
              <a:t>Design </a:t>
            </a:r>
            <a:r>
              <a:rPr lang="ko-KR" altLang="en-US" sz="1600" dirty="0"/>
              <a:t>총괄</a:t>
            </a:r>
            <a:endParaRPr lang="en-US" altLang="ko-KR" sz="1600" dirty="0"/>
          </a:p>
          <a:p>
            <a:pPr lvl="2"/>
            <a:r>
              <a:rPr lang="en-US" altLang="ko-KR" sz="1600" dirty="0"/>
              <a:t>Index, Video, Diet,  </a:t>
            </a:r>
            <a:r>
              <a:rPr lang="en-US" altLang="ko-KR" sz="1600" dirty="0" err="1"/>
              <a:t>Mypage</a:t>
            </a:r>
            <a:r>
              <a:rPr lang="en-US" altLang="ko-KR" sz="1600" dirty="0"/>
              <a:t> </a:t>
            </a:r>
            <a:r>
              <a:rPr lang="ko-KR" altLang="en-US" sz="1600" dirty="0"/>
              <a:t>페이지 전반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6608577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후기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22164" y="1836415"/>
            <a:ext cx="9649072" cy="55446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400" b="1" dirty="0"/>
              <a:t>박창빈</a:t>
            </a:r>
            <a:endParaRPr lang="en-US" altLang="ko-KR" sz="2400" b="1" dirty="0"/>
          </a:p>
          <a:p>
            <a:pPr>
              <a:lnSpc>
                <a:spcPct val="110000"/>
              </a:lnSpc>
            </a:pPr>
            <a:r>
              <a:rPr lang="ko-KR" altLang="en-US" sz="2400" dirty="0"/>
              <a:t>작은 버튼</a:t>
            </a:r>
            <a:r>
              <a:rPr lang="en-US" altLang="ko-KR" sz="2400" dirty="0"/>
              <a:t>,</a:t>
            </a:r>
            <a:r>
              <a:rPr lang="ko-KR" altLang="en-US" sz="2400" dirty="0"/>
              <a:t> 작은 동작일수록 오히려 더 많은 고민이 필요함을 느꼈습니다</a:t>
            </a:r>
            <a:r>
              <a:rPr lang="en-US" altLang="ko-KR" sz="2400" dirty="0"/>
              <a:t>.</a:t>
            </a:r>
          </a:p>
          <a:p>
            <a:pPr>
              <a:lnSpc>
                <a:spcPct val="110000"/>
              </a:lnSpc>
            </a:pPr>
            <a:r>
              <a:rPr lang="ko-KR" altLang="en-US" sz="2400" dirty="0"/>
              <a:t>또한</a:t>
            </a:r>
            <a:r>
              <a:rPr lang="en-US" altLang="ko-KR" sz="2400" dirty="0"/>
              <a:t>,</a:t>
            </a:r>
            <a:r>
              <a:rPr lang="ko-KR" altLang="en-US" sz="2400" dirty="0"/>
              <a:t> 검색해야 할 데이터의 양이 많아질수록 데이터를 처리하기 위한</a:t>
            </a:r>
            <a:br>
              <a:rPr lang="en-US" altLang="ko-KR" sz="2400" dirty="0"/>
            </a:br>
            <a:r>
              <a:rPr lang="ko-KR" altLang="en-US" sz="2400" dirty="0"/>
              <a:t>고민이 </a:t>
            </a:r>
            <a:r>
              <a:rPr lang="ko-KR" altLang="en-US" sz="2400" dirty="0" err="1"/>
              <a:t>깊어질텐데</a:t>
            </a:r>
            <a:r>
              <a:rPr lang="en-US" altLang="ko-KR" sz="2400" dirty="0"/>
              <a:t>, </a:t>
            </a:r>
            <a:r>
              <a:rPr lang="ko-KR" altLang="en-US" sz="2400" dirty="0"/>
              <a:t>모든 처리를 서버에서 수행하여 넘겨주기보다</a:t>
            </a:r>
            <a:r>
              <a:rPr lang="en-US" altLang="ko-KR" sz="2400" dirty="0"/>
              <a:t>,</a:t>
            </a:r>
            <a:br>
              <a:rPr lang="en-US" altLang="ko-KR" sz="2400" dirty="0"/>
            </a:br>
            <a:r>
              <a:rPr lang="ko-KR" altLang="en-US" sz="2400" dirty="0"/>
              <a:t>클라이언트 단에서 활용하는 것이 이득일 수도 있음을 이해할 수 있었습니다</a:t>
            </a:r>
            <a:r>
              <a:rPr lang="en-US" altLang="ko-KR" sz="2400" dirty="0"/>
              <a:t>.</a:t>
            </a:r>
          </a:p>
          <a:p>
            <a:pPr marL="0" indent="0">
              <a:lnSpc>
                <a:spcPct val="200000"/>
              </a:lnSpc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ko-KR" altLang="en-US" sz="2400" b="1" dirty="0"/>
              <a:t>최현준</a:t>
            </a:r>
            <a:endParaRPr lang="en-US" altLang="ko-KR" sz="2400" b="1" dirty="0"/>
          </a:p>
          <a:p>
            <a:pPr>
              <a:lnSpc>
                <a:spcPct val="110000"/>
              </a:lnSpc>
            </a:pPr>
            <a:r>
              <a:rPr lang="ko-KR" altLang="en-US" sz="2400" dirty="0"/>
              <a:t>프로젝트의 성공적인 완수를 위해 팀원 간의 원활한 소통과 협업이 필수적임을</a:t>
            </a:r>
            <a:br>
              <a:rPr lang="en-US" altLang="ko-KR" sz="2400" dirty="0"/>
            </a:br>
            <a:r>
              <a:rPr lang="ko-KR" altLang="en-US" sz="2400" dirty="0" err="1"/>
              <a:t>깨달았습니다</a:t>
            </a:r>
            <a:r>
              <a:rPr lang="en-US" altLang="ko-KR" sz="2400" dirty="0"/>
              <a:t>.</a:t>
            </a:r>
          </a:p>
          <a:p>
            <a:pPr>
              <a:lnSpc>
                <a:spcPct val="110000"/>
              </a:lnSpc>
            </a:pPr>
            <a:r>
              <a:rPr lang="ko-KR" altLang="en-US" sz="2400" dirty="0"/>
              <a:t>또한</a:t>
            </a:r>
            <a:r>
              <a:rPr lang="en-US" altLang="ko-KR" sz="2400" dirty="0"/>
              <a:t>, </a:t>
            </a:r>
            <a:r>
              <a:rPr lang="ko-KR" altLang="en-US" sz="2400" dirty="0"/>
              <a:t>다양한 기술 스택을 통합하여 하나의 시스템을 구축하는 경험을 통해 기술 간의 상호작용을 이해할 수 있었습니다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46189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35013" y="1476375"/>
            <a:ext cx="9223375" cy="5976664"/>
          </a:xfrm>
        </p:spPr>
        <p:txBody>
          <a:bodyPr>
            <a:normAutofit/>
          </a:bodyPr>
          <a:lstStyle/>
          <a:p>
            <a:pPr algn="ctr"/>
            <a:r>
              <a:rPr lang="en-US" altLang="ko-KR" sz="6000" dirty="0">
                <a:solidFill>
                  <a:schemeClr val="tx1"/>
                </a:solidFill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6663369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감사합니다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98489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79D15B7-0910-EC6E-5FE1-DC30B779F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986" y="2612628"/>
            <a:ext cx="3889210" cy="3976315"/>
          </a:xfrm>
          <a:prstGeom prst="rect">
            <a:avLst/>
          </a:prstGeom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22164" y="1764407"/>
            <a:ext cx="4824536" cy="4968551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기획 배경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운동 부족은 느끼나 시간도 부족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운동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영상 검색 시간 부족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신체와 목표에 맞는 식습관과 운동 필요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2. </a:t>
            </a:r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목표</a:t>
            </a:r>
            <a:endParaRPr lang="en-US" altLang="ko-KR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개인 맞춤형 건강 관리 제공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목적과 기호에 맞춘 식단 추천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기반의 지속적 건강 관리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CD3DA370-1739-FCF2-F42C-025E2486BE44}"/>
              </a:ext>
            </a:extLst>
          </p:cNvPr>
          <p:cNvSpPr txBox="1">
            <a:spLocks/>
          </p:cNvSpPr>
          <p:nvPr/>
        </p:nvSpPr>
        <p:spPr>
          <a:xfrm>
            <a:off x="735012" y="396256"/>
            <a:ext cx="9223375" cy="10642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defRPr>
            </a:lvl1pPr>
          </a:lstStyle>
          <a:p>
            <a:r>
              <a:rPr lang="ko-KR" altLang="en-US" dirty="0"/>
              <a:t>기획 배경 및 목표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D7E1EC1-73E7-DB0C-349D-90B6C83B41DC}"/>
              </a:ext>
            </a:extLst>
          </p:cNvPr>
          <p:cNvGrpSpPr/>
          <p:nvPr/>
        </p:nvGrpSpPr>
        <p:grpSpPr>
          <a:xfrm>
            <a:off x="6714852" y="1836415"/>
            <a:ext cx="3456384" cy="936104"/>
            <a:chOff x="5634732" y="1684659"/>
            <a:chExt cx="3456384" cy="93610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E007EDD-B40A-5CB5-5D18-227E2877E4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6431" t="33602" r="41246" b="55046"/>
            <a:stretch/>
          </p:blipFill>
          <p:spPr>
            <a:xfrm>
              <a:off x="5634732" y="1972691"/>
              <a:ext cx="3456384" cy="648072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217AF338-7797-AD62-D0B1-D4F9130148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246" t="8829" r="41919" b="84863"/>
            <a:stretch/>
          </p:blipFill>
          <p:spPr>
            <a:xfrm>
              <a:off x="5634732" y="1684659"/>
              <a:ext cx="1800200" cy="360040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E02D07B-D3BD-A048-376F-5AC9170A3D03}"/>
              </a:ext>
            </a:extLst>
          </p:cNvPr>
          <p:cNvSpPr txBox="1"/>
          <p:nvPr/>
        </p:nvSpPr>
        <p:spPr>
          <a:xfrm>
            <a:off x="5778748" y="6989962"/>
            <a:ext cx="47178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- </a:t>
            </a:r>
            <a:r>
              <a:rPr lang="ko-KR" altLang="en-US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출처 </a:t>
            </a:r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: </a:t>
            </a:r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  <a:hlinkClick r:id="rId5"/>
              </a:rPr>
              <a:t>https://biz.sbs.co.kr/article/10000582131</a:t>
            </a:r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 </a:t>
            </a:r>
          </a:p>
          <a:p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             </a:t>
            </a:r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  <a:hlinkClick r:id="rId6"/>
              </a:rPr>
              <a:t>https://www.dt.co.kr/contents.html?article_no=2024010702109931081004</a:t>
            </a:r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 </a:t>
            </a:r>
            <a:endParaRPr lang="ko-KR" altLang="en-US" sz="1000" dirty="0">
              <a:latin typeface="Pretendard ExtraLight" panose="02000303000000020004" pitchFamily="2" charset="-127"/>
              <a:ea typeface="Pretendard ExtraLight" panose="02000303000000020004" pitchFamily="2" charset="-127"/>
              <a:cs typeface="Pretendard ExtraLight" panose="020003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1293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9" y="1908423"/>
            <a:ext cx="10569822" cy="4172662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8F051141-CAA7-F140-4964-F3E42F686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/>
              <a:t>기획 배경 및 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9115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78148" y="1836415"/>
            <a:ext cx="5403617" cy="5237390"/>
          </a:xfrm>
        </p:spPr>
        <p:txBody>
          <a:bodyPr anchor="ctr" anchorCtr="0">
            <a:normAutofit/>
          </a:bodyPr>
          <a:lstStyle/>
          <a:p>
            <a:pPr marL="0" indent="0">
              <a:buNone/>
            </a:pPr>
            <a:r>
              <a:rPr lang="en-US" altLang="ko-KR" sz="24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1. </a:t>
            </a:r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헬스케어 시장 동향</a:t>
            </a:r>
            <a:endParaRPr lang="en-US" altLang="ko-KR" sz="24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디지털 헬스케어의 성장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헬스케어 서비스의 접근성 향상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sz="24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indent="0">
              <a:buNone/>
            </a:pPr>
            <a:r>
              <a:rPr lang="en-US" altLang="ko-KR" sz="24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2. </a:t>
            </a:r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경쟁 분석</a:t>
            </a:r>
            <a:endParaRPr lang="en-US" altLang="ko-KR" sz="24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7200" lvl="1" indent="0">
              <a:buNone/>
            </a:pP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2.1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주요 경쟁사</a:t>
            </a:r>
          </a:p>
          <a:p>
            <a:pPr lvl="2"/>
            <a:r>
              <a:rPr lang="en-US" altLang="ko-KR" sz="18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inBody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(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자사 </a:t>
            </a:r>
            <a:r>
              <a:rPr lang="ko-KR" altLang="en-US" sz="18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체성분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분석 결과 제공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  <a:p>
            <a:pPr lvl="2"/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MyFitnessPal (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식단 추천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  <a:p>
            <a:pPr lvl="1"/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7200" lvl="1" indent="0">
              <a:buNone/>
            </a:pP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2.2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차별화 전략</a:t>
            </a:r>
          </a:p>
          <a:p>
            <a:pPr lvl="2"/>
            <a:r>
              <a:rPr lang="ko-KR" altLang="en-US" sz="18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체성분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분석 데이터에 맞춘 운동 추천</a:t>
            </a:r>
            <a:endParaRPr lang="en-US" altLang="ko-KR" sz="1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2"/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목표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취향이 반영된 개인화 서비스 제공</a:t>
            </a:r>
            <a:endParaRPr lang="en-US" altLang="ko-KR" sz="1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2"/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커뮤니티 기능 강화</a:t>
            </a:r>
            <a:endParaRPr lang="en-US" altLang="ko-KR" sz="1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D11380E7-F098-8869-D02F-C4F557721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/>
              <a:t>시장현황분석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5562D1A-A3C5-735B-BFF0-F3C3A94EFC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76" r="7855"/>
          <a:stretch/>
        </p:blipFill>
        <p:spPr>
          <a:xfrm>
            <a:off x="7902052" y="2134437"/>
            <a:ext cx="2592288" cy="312733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C8DC82E-5BC8-636B-D801-FA2BCE668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8788" y="2998533"/>
            <a:ext cx="2299374" cy="312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EC382E-2C7A-A135-C9D1-01F51E68E0F2}"/>
              </a:ext>
            </a:extLst>
          </p:cNvPr>
          <p:cNvSpPr txBox="1"/>
          <p:nvPr/>
        </p:nvSpPr>
        <p:spPr>
          <a:xfrm>
            <a:off x="7902052" y="6989962"/>
            <a:ext cx="25922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- </a:t>
            </a:r>
            <a:r>
              <a:rPr lang="ko-KR" altLang="en-US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출처 </a:t>
            </a:r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: </a:t>
            </a:r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  <a:hlinkClick r:id="rId5"/>
              </a:rPr>
              <a:t>https://inbodyusa.com/inbody-app/</a:t>
            </a:r>
            <a:endParaRPr lang="en-US" altLang="ko-KR" sz="1000" dirty="0">
              <a:latin typeface="Pretendard ExtraLight" panose="02000303000000020004" pitchFamily="2" charset="-127"/>
              <a:ea typeface="Pretendard ExtraLight" panose="02000303000000020004" pitchFamily="2" charset="-127"/>
              <a:cs typeface="Pretendard ExtraLight" panose="02000303000000020004" pitchFamily="2" charset="-127"/>
            </a:endParaRPr>
          </a:p>
          <a:p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             </a:t>
            </a:r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  <a:hlinkClick r:id="rId6"/>
              </a:rPr>
              <a:t>https://www.myfitnesspal.com/ko</a:t>
            </a:r>
            <a:r>
              <a:rPr lang="en-US" altLang="ko-KR" sz="1000" dirty="0"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 </a:t>
            </a:r>
            <a:endParaRPr lang="ko-KR" altLang="en-US" sz="1000" dirty="0">
              <a:latin typeface="Pretendard ExtraLight" panose="02000303000000020004" pitchFamily="2" charset="-127"/>
              <a:ea typeface="Pretendard ExtraLight" panose="02000303000000020004" pitchFamily="2" charset="-127"/>
              <a:cs typeface="Pretendard ExtraLight" panose="020003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1546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D6AC543-3020-13E2-4D88-5F8F94244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/>
              <a:t>개발 설계 </a:t>
            </a:r>
            <a:r>
              <a:rPr lang="en-US" altLang="ko-KR" sz="4000" dirty="0"/>
              <a:t>– </a:t>
            </a:r>
            <a:r>
              <a:rPr lang="en-US" altLang="ko-KR" dirty="0"/>
              <a:t>Use Case Diagram</a:t>
            </a:r>
            <a:endParaRPr lang="ko-KR" altLang="en-US" dirty="0"/>
          </a:p>
        </p:txBody>
      </p:sp>
      <p:pic>
        <p:nvPicPr>
          <p:cNvPr id="11" name="그림 10" descr="도표, 그림, 스케치이(가) 표시된 사진&#10;&#10;자동 생성된 설명">
            <a:extLst>
              <a:ext uri="{FF2B5EF4-FFF2-40B4-BE49-F238E27FC236}">
                <a16:creationId xmlns:a16="http://schemas.microsoft.com/office/drawing/2014/main" id="{D777605D-A7DF-3217-D18C-56A1AE83CF4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060" y="1548383"/>
            <a:ext cx="5717280" cy="5821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25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282828"/>
              </a:clrFrom>
              <a:clrTo>
                <a:srgbClr val="28282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79" y="1980431"/>
            <a:ext cx="10843045" cy="4768404"/>
          </a:xfr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2D6AC543-3020-13E2-4D88-5F8F94244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 dirty="0"/>
              <a:t>개발 </a:t>
            </a:r>
            <a:r>
              <a:rPr lang="ko-KR" altLang="en-US" dirty="0"/>
              <a:t>설계</a:t>
            </a:r>
            <a:r>
              <a:rPr lang="ko-KR" altLang="en-US" sz="4000" dirty="0"/>
              <a:t> </a:t>
            </a:r>
            <a:r>
              <a:rPr lang="en-US" altLang="ko-KR" sz="4000" dirty="0"/>
              <a:t>– ER Diagram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2009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6B47F42-D474-7244-98EB-B2B97D6DD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>
                <a:ln w="3175">
                  <a:noFill/>
                </a:ln>
              </a:rPr>
              <a:t>개발 설계 </a:t>
            </a:r>
            <a:r>
              <a:rPr lang="en-US" altLang="ko-KR" sz="4000" dirty="0">
                <a:ln w="3175">
                  <a:noFill/>
                </a:ln>
              </a:rPr>
              <a:t>– Class Diagram</a:t>
            </a:r>
            <a:endParaRPr lang="ko-KR" altLang="en-US" dirty="0">
              <a:ln w="3175">
                <a:noFill/>
              </a:ln>
            </a:endParaRPr>
          </a:p>
        </p:txBody>
      </p:sp>
      <p:pic>
        <p:nvPicPr>
          <p:cNvPr id="6" name="그림 5" descr="텍스트, 스크린샷, 도표이(가) 표시된 사진&#10;&#10;자동 생성된 설명">
            <a:extLst>
              <a:ext uri="{FF2B5EF4-FFF2-40B4-BE49-F238E27FC236}">
                <a16:creationId xmlns:a16="http://schemas.microsoft.com/office/drawing/2014/main" id="{19F23EAF-C3FB-0BF8-84FE-CE7496D7B4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1E1F22"/>
              </a:clrFrom>
              <a:clrTo>
                <a:srgbClr val="1E1F2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415" y="1460499"/>
            <a:ext cx="5256569" cy="610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87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6B47F42-D474-7244-98EB-B2B97D6DD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>
                <a:ln w="3175">
                  <a:noFill/>
                </a:ln>
              </a:rPr>
              <a:t>개발 설계 </a:t>
            </a:r>
            <a:r>
              <a:rPr lang="en-US" altLang="ko-KR" sz="4000" dirty="0">
                <a:ln w="3175">
                  <a:noFill/>
                </a:ln>
              </a:rPr>
              <a:t>– </a:t>
            </a:r>
            <a:r>
              <a:rPr lang="ko-KR" altLang="en-US" sz="4000" dirty="0">
                <a:ln w="3175">
                  <a:noFill/>
                </a:ln>
              </a:rPr>
              <a:t>기능 명세서</a:t>
            </a:r>
            <a:endParaRPr lang="ko-KR" altLang="en-US" dirty="0">
              <a:ln w="3175">
                <a:noFill/>
              </a:ln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679E02-28B3-08E5-7440-9185840CC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6154"/>
            <a:ext cx="10693400" cy="1140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876247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24999</TotalTime>
  <Words>1001</Words>
  <Application>Microsoft Office PowerPoint</Application>
  <PresentationFormat>사용자 지정</PresentationFormat>
  <Paragraphs>194</Paragraphs>
  <Slides>28</Slides>
  <Notes>3</Notes>
  <HiddenSlides>0</HiddenSlides>
  <MMClips>0</MMClips>
  <ScaleCrop>false</ScaleCrop>
  <HeadingPairs>
    <vt:vector size="8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44" baseType="lpstr">
      <vt:lpstr>나눔고딕</vt:lpstr>
      <vt:lpstr>Pretendard ExtraBold</vt:lpstr>
      <vt:lpstr>나눔스퀘어 Light</vt:lpstr>
      <vt:lpstr>나눔스퀘어 Bold</vt:lpstr>
      <vt:lpstr>Wingdings</vt:lpstr>
      <vt:lpstr>Pretendard Medium</vt:lpstr>
      <vt:lpstr>Calibri Light</vt:lpstr>
      <vt:lpstr>나눔스퀘어</vt:lpstr>
      <vt:lpstr>Calibri</vt:lpstr>
      <vt:lpstr>Pretendard ExtraLight</vt:lpstr>
      <vt:lpstr>Arial</vt:lpstr>
      <vt:lpstr>Pretendard Thin</vt:lpstr>
      <vt:lpstr>Pretendard Bold</vt:lpstr>
      <vt:lpstr>Pretendard</vt:lpstr>
      <vt:lpstr>디자인 사용자 지정</vt:lpstr>
      <vt:lpstr>Image</vt:lpstr>
      <vt:lpstr>PowerPoint 프레젠테이션</vt:lpstr>
      <vt:lpstr>목차</vt:lpstr>
      <vt:lpstr>PowerPoint 프레젠테이션</vt:lpstr>
      <vt:lpstr>기획 배경 및 목표</vt:lpstr>
      <vt:lpstr>시장현황분석</vt:lpstr>
      <vt:lpstr>개발 설계 – Use Case Diagram</vt:lpstr>
      <vt:lpstr>개발 설계 – ER Diagram</vt:lpstr>
      <vt:lpstr>개발 설계 – Class Diagram</vt:lpstr>
      <vt:lpstr>개발 설계 – 기능 명세서</vt:lpstr>
      <vt:lpstr>개발 설계 – 기능 명세서</vt:lpstr>
      <vt:lpstr>개발 설계 – 목업</vt:lpstr>
      <vt:lpstr>개발 결과 - 개발환경 및 시스템 구조도</vt:lpstr>
      <vt:lpstr>개발 결과 - 사이트 적용 핵심 알고리즘</vt:lpstr>
      <vt:lpstr>개발 결과 - 사이트 적용 핵심 알고리즘</vt:lpstr>
      <vt:lpstr>개발 결과 - 사이트 적용 핵심 알고리즘</vt:lpstr>
      <vt:lpstr>개발 결과 - 사이트 적용 핵심 알고리즘</vt:lpstr>
      <vt:lpstr>개발 결과 - 사이트 적용 핵심 알고리즘</vt:lpstr>
      <vt:lpstr>PowerPoint 프레젠테이션</vt:lpstr>
      <vt:lpstr>개발결과</vt:lpstr>
      <vt:lpstr>PowerPoint 프레젠테이션</vt:lpstr>
      <vt:lpstr>PowerPoint 프레젠테이션</vt:lpstr>
      <vt:lpstr>PowerPoint 프레젠테이션</vt:lpstr>
      <vt:lpstr>시 연</vt:lpstr>
      <vt:lpstr>기대효과</vt:lpstr>
      <vt:lpstr>역할 분담</vt:lpstr>
      <vt:lpstr>개발 후기</vt:lpstr>
      <vt:lpstr>Q &amp; A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0</dc:creator>
  <cp:lastModifiedBy>박원빈</cp:lastModifiedBy>
  <cp:revision>1967</cp:revision>
  <dcterms:created xsi:type="dcterms:W3CDTF">2014-05-11T11:30:09Z</dcterms:created>
  <dcterms:modified xsi:type="dcterms:W3CDTF">2024-05-23T23:28:55Z</dcterms:modified>
</cp:coreProperties>
</file>

<file path=docProps/thumbnail.jpeg>
</file>